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7" r:id="rId2"/>
    <p:sldId id="278" r:id="rId3"/>
    <p:sldId id="286" r:id="rId4"/>
    <p:sldId id="270" r:id="rId5"/>
    <p:sldId id="273" r:id="rId6"/>
    <p:sldId id="285" r:id="rId7"/>
    <p:sldId id="265" r:id="rId8"/>
    <p:sldId id="266" r:id="rId9"/>
    <p:sldId id="267" r:id="rId10"/>
    <p:sldId id="276" r:id="rId11"/>
    <p:sldId id="274" r:id="rId12"/>
    <p:sldId id="284" r:id="rId13"/>
  </p:sldIdLst>
  <p:sldSz cx="12192000" cy="6858000"/>
  <p:notesSz cx="9144000" cy="6858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818FE-DC8E-45AA-B2C4-F0F93BB4B5C2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CEED-BF2C-4910-B877-258F765552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783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70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170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47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45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95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182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551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691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31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067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444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70DBB-DBE8-4E3E-A978-895CE532C0C6}" type="datetimeFigureOut">
              <a:rPr lang="fi-FI" smtClean="0"/>
              <a:t>2.6.2019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E0937-7B4E-423C-8F6C-EAA9BE6A69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71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i/l%C3%A4%C3%A4ke-pillereit%C3%A4-101564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Kapseli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472584"/>
          </a:xfrm>
        </p:spPr>
        <p:txBody>
          <a:bodyPr>
            <a:normAutofit/>
          </a:bodyPr>
          <a:lstStyle/>
          <a:p>
            <a:r>
              <a:rPr lang="fi-FI" dirty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apseli : kapselin : kapselia</a:t>
            </a:r>
          </a:p>
          <a:p>
            <a:r>
              <a:rPr lang="fi-FI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Monikko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kapselit : kapseleiden : kapseleita</a:t>
            </a:r>
          </a:p>
          <a:p>
            <a:endParaRPr lang="fi-FI" dirty="0"/>
          </a:p>
        </p:txBody>
      </p:sp>
      <p:pic>
        <p:nvPicPr>
          <p:cNvPr id="9" name="Sisällön paikkamerkki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08" y="3194050"/>
            <a:ext cx="3228392" cy="3228392"/>
          </a:xfrm>
        </p:spPr>
      </p:pic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i-FI" dirty="0">
              <a:hlinkClick r:id="rId3"/>
            </a:endParaRP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Kapseli sisältää jauhetta.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Kapseli aukeaa / avautuu suolistossa.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Kapselissa oleva lääkeaine vapautuu vasta suolistossa.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467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300963" cy="698565"/>
          </a:xfrm>
        </p:spPr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Puhdistuslappu ~ puhdistuspyyhe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839788" y="1063690"/>
            <a:ext cx="8584130" cy="1441385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Lappu : lapun : lappua / pyyhe : pyyhkeen : pyyhettä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Lapulla / pyyhkeellä</a:t>
            </a:r>
          </a:p>
          <a:p>
            <a:r>
              <a:rPr lang="fi-FI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Monikko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Laput : lappujen : lappuja / pyyhkeet : pyyhkeiden : pyyhkeitä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lapuilla / pyyhkeillä</a:t>
            </a:r>
            <a:endParaRPr lang="fi-FI" dirty="0"/>
          </a:p>
        </p:txBody>
      </p:sp>
      <p:pic>
        <p:nvPicPr>
          <p:cNvPr id="2" name="Sisällön paikkamerkki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8" y="2845367"/>
            <a:ext cx="4049486" cy="4026988"/>
          </a:xfrm>
        </p:spPr>
      </p:pic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>
          <a:xfrm>
            <a:off x="6172200" y="2258008"/>
            <a:ext cx="5183188" cy="587359"/>
          </a:xfrm>
        </p:spPr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4883727" y="2845367"/>
            <a:ext cx="6471661" cy="3742045"/>
          </a:xfrm>
        </p:spPr>
        <p:txBody>
          <a:bodyPr>
            <a:normAutofit/>
          </a:bodyPr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Ennen injektiota iho puhdistetaan puhdistuslapulla/puhdistuspyyhkeellä.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puhdistaa ihon antiseptisellä puhdistuslapulla, ennen kuin pistää lääkkeen potilaaseen.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Puhdistuspyyhkeet ovat yksittäispakattuja.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57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338285" cy="586597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Astmakiekko (Diskus)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839788" y="951722"/>
            <a:ext cx="5157787" cy="1553353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Kiekko : kiekon : kiekkoa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Kiekossa : kiekosta : kiekkoon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Kiekolla </a:t>
            </a:r>
            <a:endParaRPr lang="fi-FI" dirty="0"/>
          </a:p>
        </p:txBody>
      </p:sp>
      <p:pic>
        <p:nvPicPr>
          <p:cNvPr id="2" name="Sisällön paikkamerkki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752147"/>
            <a:ext cx="5157787" cy="3190443"/>
          </a:xfrm>
        </p:spPr>
      </p:pic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Asiakas hengittää avaavaa lääkettä kiekosta.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Kiekosta hengitetään avaavaa lääkettä.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Kiekkoon laitetaan lääkejauho, jota hengitetään annos kerrallaan.</a:t>
            </a:r>
          </a:p>
        </p:txBody>
      </p:sp>
    </p:spTree>
    <p:extLst>
      <p:ext uri="{BB962C8B-B14F-4D97-AF65-F5344CB8AC3E}">
        <p14:creationId xmlns:p14="http://schemas.microsoft.com/office/powerpoint/2010/main" val="372331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Riskijäteastia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285972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Riskijäteastia : astian : astiaa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Astiassa : astiasta : astiaan</a:t>
            </a:r>
          </a:p>
        </p:txBody>
      </p:sp>
      <p:pic>
        <p:nvPicPr>
          <p:cNvPr id="2" name="Sisällön paikkamerkki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37" y="3304381"/>
            <a:ext cx="4829319" cy="3021774"/>
          </a:xfrm>
        </p:spPr>
      </p:pic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laittaa käytetyt neulat riskijäteastiaan.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Kun neulaa ei enää tarvita, se laitetaan riskijäteastiaan.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Tyhjät ampullit kuuluvat riskijäteastiaan.</a:t>
            </a:r>
            <a:endParaRPr lang="fi-FI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2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Dosetti (viikkodosetti)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396206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Dosetti : dosetin : dosettia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Dosetissa : dosetista : dosettiin</a:t>
            </a:r>
          </a:p>
          <a:p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Lääkkeet jaetaan dosettiin.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jakaa lääkkeet dosettiin. 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antaa potilaalle aamulääkkeet dosetista. </a:t>
            </a:r>
            <a:endParaRPr lang="fi-FI" b="1" dirty="0">
              <a:solidFill>
                <a:srgbClr val="0070C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9" name="Sisällön paikkamerkki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539820"/>
            <a:ext cx="5157787" cy="3615097"/>
          </a:xfrm>
        </p:spPr>
      </p:pic>
    </p:spTree>
    <p:extLst>
      <p:ext uri="{BB962C8B-B14F-4D97-AF65-F5344CB8AC3E}">
        <p14:creationId xmlns:p14="http://schemas.microsoft.com/office/powerpoint/2010/main" val="32815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Lääkelusikka </a:t>
            </a:r>
            <a:r>
              <a:rPr lang="fi-FI" dirty="0">
                <a:latin typeface="Andalus" panose="02020603050405020304" pitchFamily="18" charset="-78"/>
                <a:cs typeface="Andalus" panose="02020603050405020304" pitchFamily="18" charset="-78"/>
              </a:rPr>
              <a:t>ja 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lääkepinsetit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2139950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Lusikka : lusikan : lusikkaa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Lusikassa : lusikasta: lusikkaan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Pinsetit : pinsettien : pinsettejä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Pinseteissä : pinseteistä : pinsetteihin</a:t>
            </a:r>
          </a:p>
          <a:p>
            <a:endParaRPr lang="fi-FI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2" y="3821113"/>
            <a:ext cx="5812439" cy="2635671"/>
          </a:xfrm>
        </p:spPr>
      </p:pic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380930"/>
            <a:ext cx="5183188" cy="746449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Lääkkeet voi jakaa dosettiin lääkelusikalla / pinseteillä.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jakaa lääkkeet dosettiin lääkelusikan avulla / pinsettien avulla.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ottaa tabletin lääkepurkista lääkelusikalla.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Ota tabletti lusikkaan ja laita se dosettiin.</a:t>
            </a:r>
          </a:p>
        </p:txBody>
      </p:sp>
    </p:spTree>
    <p:extLst>
      <p:ext uri="{BB962C8B-B14F-4D97-AF65-F5344CB8AC3E}">
        <p14:creationId xmlns:p14="http://schemas.microsoft.com/office/powerpoint/2010/main" val="307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Tabletin puolittaja ~ Tabletinpuolittaja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267310"/>
          </a:xfrm>
        </p:spPr>
        <p:txBody>
          <a:bodyPr>
            <a:normAutofit lnSpcReduction="10000"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Puolittaja : puolittajan : puolittajaa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Puolittajaan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puolittajalla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043196" cy="390233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puolittaa tabletin tarvittaessa tabletinpuolittajalla.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Tabletti voidaan puolittaa tabletinpuolittajalla.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Kun hoitajan täytyy  puolittaa tabletti, hän voi käyttää tabletinpuolittajaa.</a:t>
            </a:r>
          </a:p>
          <a:p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9" name="Sisällön paikkamerkki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306" y="3404394"/>
            <a:ext cx="4476750" cy="1885950"/>
          </a:xfrm>
        </p:spPr>
      </p:pic>
    </p:spTree>
    <p:extLst>
      <p:ext uri="{BB962C8B-B14F-4D97-AF65-F5344CB8AC3E}">
        <p14:creationId xmlns:p14="http://schemas.microsoft.com/office/powerpoint/2010/main" val="3457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319624" cy="814387"/>
          </a:xfrm>
        </p:spPr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Lääkelasi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522514" y="1179512"/>
            <a:ext cx="5475061" cy="1827213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Lääkelasi : lasin : lasia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Lasissa : lasista : lasiin</a:t>
            </a:r>
          </a:p>
          <a:p>
            <a:r>
              <a:rPr lang="fi-FI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Monikko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lääkelasit : lasien : laseja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Laseissa : laseista : laseihin</a:t>
            </a:r>
            <a:endParaRPr lang="fi-FI" dirty="0"/>
          </a:p>
        </p:txBody>
      </p:sp>
      <p:pic>
        <p:nvPicPr>
          <p:cNvPr id="2" name="Sisällön paikkamerkki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3006726"/>
            <a:ext cx="3919535" cy="3919535"/>
          </a:xfrm>
        </p:spPr>
      </p:pic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>
          <a:xfrm>
            <a:off x="6172200" y="633846"/>
            <a:ext cx="4987212" cy="405246"/>
          </a:xfrm>
        </p:spPr>
        <p:txBody>
          <a:bodyPr>
            <a:normAutofit lnSpcReduction="10000"/>
          </a:bodyPr>
          <a:lstStyle/>
          <a:p>
            <a:pPr algn="just"/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5997575" y="1179511"/>
            <a:ext cx="5357813" cy="5010152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laittaa aamulääkkeet lääkelasiin.</a:t>
            </a:r>
          </a:p>
          <a:p>
            <a:r>
              <a:rPr lang="fi-FI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vie lääkkeet potilaalle lääkelasissa</a:t>
            </a:r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Lääkelasiin annostellaan nestemäiset lääkkeet. 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Nestemäiset lääkkeet annostellaan lääkelasiin pullosta / ampullista.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Myös tabletit voidaan jakaa lääkelaseihin.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Eri aikaan käytetään erivärisiä lääkelaseja. Esim. aamulääke voi olla punaisessa lääkelasissa.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Lääkelasi on muovia / muovinen.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57684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Lääketarjotin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332412" cy="1638299"/>
          </a:xfrm>
        </p:spPr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Tarjotin : tarjottimen : tarjotinta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Tarjottimella : tarjottimelta : tarjottimelle</a:t>
            </a:r>
          </a:p>
          <a:p>
            <a:endParaRPr lang="fi-FI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92" y="3585368"/>
            <a:ext cx="6057232" cy="3076689"/>
          </a:xfrm>
        </p:spPr>
      </p:pic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12766" y="3006725"/>
            <a:ext cx="4842621" cy="3182938"/>
          </a:xfrm>
        </p:spPr>
        <p:txBody>
          <a:bodyPr>
            <a:normAutofit fontScale="92500" lnSpcReduction="10000"/>
          </a:bodyPr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asettaa lääkelasit lääketarjottimelle</a:t>
            </a:r>
            <a:r>
              <a:rPr lang="fi-FI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vie lääkkeet potilaille lääketarjottimella.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Lääkkeet viedään potilaille tarjottimella.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Lääkelasi pannaan/lasketaan pöydälle/pöytätasolle. 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85486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114351" cy="511953"/>
          </a:xfrm>
        </p:spPr>
        <p:txBody>
          <a:bodyPr>
            <a:normAutofit fontScale="90000"/>
          </a:bodyPr>
          <a:lstStyle/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Ampulli</a:t>
            </a:r>
            <a:endParaRPr lang="fi-FI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61766" y="1029429"/>
            <a:ext cx="5735197" cy="1116611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ampulli </a:t>
            </a:r>
            <a:r>
              <a:rPr lang="fi-FI" dirty="0">
                <a:latin typeface="Andalus" panose="02020603050405020304" pitchFamily="18" charset="-78"/>
                <a:cs typeface="Andalus" panose="02020603050405020304" pitchFamily="18" charset="-78"/>
              </a:rPr>
              <a:t>: ampullin 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ampullia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ampullissa </a:t>
            </a:r>
            <a:r>
              <a:rPr lang="fi-FI" dirty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ampullista : ampulliin</a:t>
            </a: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47" y="2074507"/>
            <a:ext cx="6555676" cy="4370450"/>
          </a:xfrm>
        </p:spPr>
      </p:pic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029431"/>
            <a:ext cx="5183188" cy="709126"/>
          </a:xfrm>
        </p:spPr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31429" y="1738557"/>
            <a:ext cx="5660571" cy="4706400"/>
          </a:xfrm>
        </p:spPr>
        <p:txBody>
          <a:bodyPr>
            <a:normAutofit lnSpcReduction="10000"/>
          </a:bodyPr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Ampullissa on nestemäistä lääkettä  eli liuosta. 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Pieniä määriä nestemäisiä lääkkeitä (eli liuoksia) säilytetään ampullissa. 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Ampulli on kertakäyttöinen. </a:t>
            </a:r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Ampulli on kerta-annos. Ampulli on tarkoitettu kerta-annokseksi.</a:t>
            </a:r>
            <a:endParaRPr lang="fi-FI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fi-FI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Ampullista vedetään lääke/lääkettä ruiskuun.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Ampullista </a:t>
            </a:r>
            <a:r>
              <a:rPr lang="fi-FI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vedetään lääkeaine ruiskuun</a:t>
            </a:r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fi-FI" b="1" dirty="0">
              <a:solidFill>
                <a:srgbClr val="0070C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24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Injektioruisku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267310"/>
          </a:xfrm>
        </p:spPr>
        <p:txBody>
          <a:bodyPr>
            <a:normAutofit lnSpcReduction="10000"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Ruisku : ruiskun: ruiskua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Ruiskussa : ruiskusta : ruiskuun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Ruiskulla 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40" y="3372009"/>
            <a:ext cx="4226481" cy="2817654"/>
          </a:xfrm>
        </p:spPr>
      </p:pic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138335"/>
            <a:ext cx="5183188" cy="858416"/>
          </a:xfrm>
        </p:spPr>
        <p:txBody>
          <a:bodyPr/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fi-FI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1996751"/>
            <a:ext cx="5183188" cy="4192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>
                <a:latin typeface="Andalus" panose="02020603050405020304" pitchFamily="18" charset="-78"/>
                <a:cs typeface="Andalus" panose="02020603050405020304" pitchFamily="18" charset="-78"/>
              </a:rPr>
              <a:t>Aineenveto </a:t>
            </a:r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ruiskuun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Hoitaja vetää lääkkeen ruiskuun.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Lääke vedetään injektioruiskuun</a:t>
            </a:r>
            <a:r>
              <a:rPr lang="fi-FI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ampullista.</a:t>
            </a:r>
          </a:p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Lääke otetaan ruiskuun.</a:t>
            </a:r>
          </a:p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Jos </a:t>
            </a:r>
            <a:r>
              <a:rPr lang="fi-FI" b="1" dirty="0">
                <a:latin typeface="Andalus" panose="02020603050405020304" pitchFamily="18" charset="-78"/>
                <a:cs typeface="Andalus" panose="02020603050405020304" pitchFamily="18" charset="-78"/>
              </a:rPr>
              <a:t>lääke on pakattuna</a:t>
            </a:r>
            <a:r>
              <a:rPr lang="fi-FI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ampulliin, </a:t>
            </a:r>
            <a:r>
              <a:rPr lang="fi-FI" b="1" dirty="0">
                <a:latin typeface="Andalus" panose="02020603050405020304" pitchFamily="18" charset="-78"/>
                <a:cs typeface="Andalus" panose="02020603050405020304" pitchFamily="18" charset="-78"/>
              </a:rPr>
              <a:t>laita lääkkeenottoneula liuokseen ja vedä lääke ruiskuun</a:t>
            </a:r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07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Injektioneula</a:t>
            </a:r>
            <a:endParaRPr lang="fi-FI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Neula : neulan : neulaa</a:t>
            </a:r>
          </a:p>
          <a:p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neulalla</a:t>
            </a:r>
            <a:endParaRPr lang="fi-FI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07" y="2505075"/>
            <a:ext cx="5448606" cy="4086455"/>
          </a:xfrm>
        </p:spPr>
      </p:pic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just"/>
            <a:r>
              <a:rPr lang="fi-FI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Lauseita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r>
              <a:rPr lang="fi-FI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Lääke pistetään injektioneulalla lihakseen tai ihon alle.</a:t>
            </a:r>
          </a:p>
          <a:p>
            <a:pPr marL="0" indent="0">
              <a:buNone/>
            </a:pPr>
            <a:endParaRPr lang="fi-FI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fi-FI" b="1" dirty="0">
                <a:latin typeface="Andalus" panose="02020603050405020304" pitchFamily="18" charset="-78"/>
                <a:cs typeface="Andalus" panose="02020603050405020304" pitchFamily="18" charset="-78"/>
              </a:rPr>
              <a:t>Lääke pistetään </a:t>
            </a:r>
            <a:r>
              <a:rPr lang="fi-FI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injektio</a:t>
            </a:r>
            <a:r>
              <a:rPr lang="fi-FI" b="1" dirty="0">
                <a:latin typeface="Andalus" panose="02020603050405020304" pitchFamily="18" charset="-78"/>
                <a:cs typeface="Andalus" panose="02020603050405020304" pitchFamily="18" charset="-78"/>
              </a:rPr>
              <a:t>ruiskulla </a:t>
            </a:r>
          </a:p>
          <a:p>
            <a:pPr marL="0" indent="0">
              <a:buNone/>
            </a:pPr>
            <a:r>
              <a:rPr lang="fi-FI" b="1" dirty="0">
                <a:latin typeface="Andalus" panose="02020603050405020304" pitchFamily="18" charset="-78"/>
                <a:cs typeface="Andalus" panose="02020603050405020304" pitchFamily="18" charset="-78"/>
              </a:rPr>
              <a:t>(pistetään neulalla / injektioneulalla /injektioruiskulla</a:t>
            </a:r>
            <a:r>
              <a:rPr lang="fi-FI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fi-FI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38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503</Words>
  <Application>Microsoft Office PowerPoint</Application>
  <PresentationFormat>Laajakuva</PresentationFormat>
  <Paragraphs>105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Andalus</vt:lpstr>
      <vt:lpstr>Arial</vt:lpstr>
      <vt:lpstr>Calibri</vt:lpstr>
      <vt:lpstr>Calibri Light</vt:lpstr>
      <vt:lpstr>Office-teema</vt:lpstr>
      <vt:lpstr>Kapseli</vt:lpstr>
      <vt:lpstr>Dosetti (viikkodosetti)</vt:lpstr>
      <vt:lpstr>Lääkelusikka ja lääkepinsetit</vt:lpstr>
      <vt:lpstr>Tabletin puolittaja ~ Tabletinpuolittaja</vt:lpstr>
      <vt:lpstr>Lääkelasi</vt:lpstr>
      <vt:lpstr>Lääketarjotin</vt:lpstr>
      <vt:lpstr>Ampulli</vt:lpstr>
      <vt:lpstr>Injektioruisku</vt:lpstr>
      <vt:lpstr>Injektioneula</vt:lpstr>
      <vt:lpstr>Puhdistuslappu ~ puhdistuspyyhe</vt:lpstr>
      <vt:lpstr>Astmakiekko (Diskus)</vt:lpstr>
      <vt:lpstr>Riskijäteastia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Lääkehoito</dc:title>
  <dc:creator>Miina</dc:creator>
  <cp:lastModifiedBy>Miina</cp:lastModifiedBy>
  <cp:revision>44</cp:revision>
  <dcterms:created xsi:type="dcterms:W3CDTF">2018-04-07T16:57:49Z</dcterms:created>
  <dcterms:modified xsi:type="dcterms:W3CDTF">2019-06-02T20:40:36Z</dcterms:modified>
</cp:coreProperties>
</file>