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72" r:id="rId4"/>
    <p:sldId id="264" r:id="rId5"/>
    <p:sldId id="267" r:id="rId6"/>
    <p:sldId id="262" r:id="rId7"/>
    <p:sldId id="271" r:id="rId8"/>
    <p:sldId id="269" r:id="rId9"/>
    <p:sldId id="266" r:id="rId1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FFC000"/>
    <a:srgbClr val="A5A5A5"/>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C8C49B-80B1-4E6A-B776-7E9B549D06AD}" type="datetimeFigureOut">
              <a:rPr lang="fi-FI" smtClean="0"/>
              <a:t>8.11.2017</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06B653-01B2-4F62-9792-3F1B1A1DECCF}" type="slidenum">
              <a:rPr lang="fi-FI" smtClean="0"/>
              <a:t>‹#›</a:t>
            </a:fld>
            <a:endParaRPr lang="fi-FI"/>
          </a:p>
        </p:txBody>
      </p:sp>
    </p:spTree>
    <p:extLst>
      <p:ext uri="{BB962C8B-B14F-4D97-AF65-F5344CB8AC3E}">
        <p14:creationId xmlns:p14="http://schemas.microsoft.com/office/powerpoint/2010/main" val="3424871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EA7CE0C0-3215-40B6-B8D7-09A4C62A0D61}" type="slidenum">
              <a:rPr lang="fi-FI" smtClean="0"/>
              <a:t>8</a:t>
            </a:fld>
            <a:endParaRPr lang="fi-FI"/>
          </a:p>
        </p:txBody>
      </p:sp>
    </p:spTree>
    <p:extLst>
      <p:ext uri="{BB962C8B-B14F-4D97-AF65-F5344CB8AC3E}">
        <p14:creationId xmlns:p14="http://schemas.microsoft.com/office/powerpoint/2010/main" val="1229108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F831FCE3-4640-414C-8608-0486F990FBFC}" type="datetimeFigureOut">
              <a:rPr lang="fi-FI" smtClean="0"/>
              <a:t>8.11.2017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1325183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831FCE3-4640-414C-8608-0486F990FBFC}" type="datetimeFigureOut">
              <a:rPr lang="fi-FI" smtClean="0"/>
              <a:t>8.11.2017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159199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831FCE3-4640-414C-8608-0486F990FBFC}" type="datetimeFigureOut">
              <a:rPr lang="fi-FI" smtClean="0"/>
              <a:t>8.11.2017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1169098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831FCE3-4640-414C-8608-0486F990FBFC}" type="datetimeFigureOut">
              <a:rPr lang="fi-FI" smtClean="0"/>
              <a:t>8.11.2017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2696630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F831FCE3-4640-414C-8608-0486F990FBFC}" type="datetimeFigureOut">
              <a:rPr lang="fi-FI" smtClean="0"/>
              <a:t>8.11.2017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194858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F831FCE3-4640-414C-8608-0486F990FBFC}" type="datetimeFigureOut">
              <a:rPr lang="fi-FI" smtClean="0"/>
              <a:t>8.11.2017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3372483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F831FCE3-4640-414C-8608-0486F990FBFC}" type="datetimeFigureOut">
              <a:rPr lang="fi-FI" smtClean="0"/>
              <a:t>8.11.2017</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1542556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F831FCE3-4640-414C-8608-0486F990FBFC}" type="datetimeFigureOut">
              <a:rPr lang="fi-FI" smtClean="0"/>
              <a:t>8.11.2017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3785777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F831FCE3-4640-414C-8608-0486F990FBFC}" type="datetimeFigureOut">
              <a:rPr lang="fi-FI" smtClean="0"/>
              <a:t>8.11.2017</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3893075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831FCE3-4640-414C-8608-0486F990FBFC}" type="datetimeFigureOut">
              <a:rPr lang="fi-FI" smtClean="0"/>
              <a:t>8.11.2017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548090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831FCE3-4640-414C-8608-0486F990FBFC}" type="datetimeFigureOut">
              <a:rPr lang="fi-FI" smtClean="0"/>
              <a:t>8.11.2017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8D4026B-C9F6-4C89-B47C-6A1DA1413926}" type="slidenum">
              <a:rPr lang="fi-FI" smtClean="0"/>
              <a:t>‹#›</a:t>
            </a:fld>
            <a:endParaRPr lang="fi-FI"/>
          </a:p>
        </p:txBody>
      </p:sp>
    </p:spTree>
    <p:extLst>
      <p:ext uri="{BB962C8B-B14F-4D97-AF65-F5344CB8AC3E}">
        <p14:creationId xmlns:p14="http://schemas.microsoft.com/office/powerpoint/2010/main" val="2457910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31FCE3-4640-414C-8608-0486F990FBFC}" type="datetimeFigureOut">
              <a:rPr lang="fi-FI" smtClean="0"/>
              <a:t>8.11.2017</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4026B-C9F6-4C89-B47C-6A1DA1413926}" type="slidenum">
              <a:rPr lang="fi-FI" smtClean="0"/>
              <a:t>‹#›</a:t>
            </a:fld>
            <a:endParaRPr lang="fi-FI"/>
          </a:p>
        </p:txBody>
      </p:sp>
    </p:spTree>
    <p:extLst>
      <p:ext uri="{BB962C8B-B14F-4D97-AF65-F5344CB8AC3E}">
        <p14:creationId xmlns:p14="http://schemas.microsoft.com/office/powerpoint/2010/main" val="3902300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u2yCep0mb3U" TargetMode="External"/><Relationship Id="rId2" Type="http://schemas.openxmlformats.org/officeDocument/2006/relationships/slideLayout" Target="../slideLayouts/slideLayout2.xml"/><Relationship Id="rId1" Type="http://schemas.openxmlformats.org/officeDocument/2006/relationships/video" Target="https://www.youtube.com/embed/u2yCep0mb3U" TargetMode="Externa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Kielitietoisuus</a:t>
            </a:r>
            <a:endParaRPr lang="fi-FI" dirty="0"/>
          </a:p>
        </p:txBody>
      </p:sp>
      <p:sp>
        <p:nvSpPr>
          <p:cNvPr id="3" name="Alaotsikko 2"/>
          <p:cNvSpPr>
            <a:spLocks noGrp="1"/>
          </p:cNvSpPr>
          <p:nvPr>
            <p:ph type="subTitle" idx="1"/>
          </p:nvPr>
        </p:nvSpPr>
        <p:spPr/>
        <p:txBody>
          <a:bodyPr/>
          <a:lstStyle/>
          <a:p>
            <a:endParaRPr lang="fi-FI"/>
          </a:p>
        </p:txBody>
      </p:sp>
    </p:spTree>
    <p:extLst>
      <p:ext uri="{BB962C8B-B14F-4D97-AF65-F5344CB8AC3E}">
        <p14:creationId xmlns:p14="http://schemas.microsoft.com/office/powerpoint/2010/main" val="2339246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Mitä on kielitietoisuus?</a:t>
            </a:r>
            <a:endParaRPr lang="fi-FI" dirty="0"/>
          </a:p>
        </p:txBody>
      </p:sp>
      <p:sp>
        <p:nvSpPr>
          <p:cNvPr id="3" name="Sisällön paikkamerkki 2"/>
          <p:cNvSpPr>
            <a:spLocks noGrp="1"/>
          </p:cNvSpPr>
          <p:nvPr>
            <p:ph idx="1"/>
          </p:nvPr>
        </p:nvSpPr>
        <p:spPr/>
        <p:txBody>
          <a:bodyPr/>
          <a:lstStyle/>
          <a:p>
            <a:r>
              <a:rPr lang="fi-FI" dirty="0" smtClean="0"/>
              <a:t>Jokainen opettaja on kielen opettaja. Samalla kun opetat sisältöä, opetat myös kieltä.</a:t>
            </a:r>
          </a:p>
          <a:p>
            <a:r>
              <a:rPr lang="fi-FI" dirty="0" smtClean="0"/>
              <a:t>Kielitietoisuus tarkoittaa myös sitä, että opettaja ymmärtää oman alansa ammattikielen erityispiirteet (sanat, lyhenteet, ammattislangi).</a:t>
            </a:r>
          </a:p>
          <a:p>
            <a:r>
              <a:rPr lang="fi-FI" dirty="0" smtClean="0"/>
              <a:t>Monikielisyyden ymmärtäminen on osa kielitietoisuutta.</a:t>
            </a:r>
          </a:p>
          <a:p>
            <a:pPr marL="0" indent="0">
              <a:buNone/>
            </a:pPr>
            <a:endParaRPr lang="fi-FI" dirty="0" smtClean="0"/>
          </a:p>
          <a:p>
            <a:pPr marL="0" indent="0">
              <a:buNone/>
            </a:pPr>
            <a:endParaRPr lang="fi-FI" dirty="0"/>
          </a:p>
        </p:txBody>
      </p:sp>
    </p:spTree>
    <p:extLst>
      <p:ext uri="{BB962C8B-B14F-4D97-AF65-F5344CB8AC3E}">
        <p14:creationId xmlns:p14="http://schemas.microsoft.com/office/powerpoint/2010/main" val="752318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881449"/>
            <a:ext cx="10515600" cy="864973"/>
          </a:xfrm>
        </p:spPr>
        <p:txBody>
          <a:bodyPr>
            <a:normAutofit fontScale="90000"/>
          </a:bodyPr>
          <a:lstStyle/>
          <a:p>
            <a:r>
              <a:rPr lang="fi-FI" dirty="0" smtClean="0"/>
              <a:t>Mitä on kielitietoisuus? </a:t>
            </a:r>
            <a:r>
              <a:rPr lang="fi-FI" sz="1800" dirty="0" smtClean="0"/>
              <a:t/>
            </a:r>
            <a:br>
              <a:rPr lang="fi-FI" sz="1800" dirty="0" smtClean="0"/>
            </a:br>
            <a:r>
              <a:rPr lang="fi-FI" sz="1800" dirty="0" smtClean="0"/>
              <a:t>(Videon alusta 4:09 asti</a:t>
            </a:r>
            <a:r>
              <a:rPr lang="fi-FI" sz="1800" dirty="0"/>
              <a:t>. </a:t>
            </a:r>
            <a:br>
              <a:rPr lang="fi-FI" sz="1800" dirty="0"/>
            </a:br>
            <a:r>
              <a:rPr lang="fi-FI" sz="1800" dirty="0"/>
              <a:t>Internetyhteys tarvitaan. Jos </a:t>
            </a:r>
            <a:r>
              <a:rPr lang="fi-FI" sz="1800" dirty="0" smtClean="0"/>
              <a:t>upotettu video ei näy, kokeile tuplaklikkaamalla videota. Videon voi katsoa myös </a:t>
            </a:r>
            <a:r>
              <a:rPr lang="fi-FI" sz="1800" dirty="0"/>
              <a:t>osoitteessa </a:t>
            </a:r>
            <a:r>
              <a:rPr lang="fi-FI" sz="1800" dirty="0">
                <a:hlinkClick r:id="rId3"/>
              </a:rPr>
              <a:t>https://</a:t>
            </a:r>
            <a:r>
              <a:rPr lang="fi-FI" sz="1800" dirty="0" smtClean="0">
                <a:hlinkClick r:id="rId3"/>
              </a:rPr>
              <a:t>youtu.be/u2yCep0mb3U</a:t>
            </a:r>
            <a:r>
              <a:rPr lang="fi-FI" sz="1800" dirty="0" smtClean="0"/>
              <a:t>)</a:t>
            </a:r>
            <a:r>
              <a:rPr lang="fi-FI" dirty="0" smtClean="0"/>
              <a:t/>
            </a:r>
            <a:br>
              <a:rPr lang="fi-FI" dirty="0" smtClean="0"/>
            </a:br>
            <a:endParaRPr lang="fi-FI" dirty="0"/>
          </a:p>
        </p:txBody>
      </p:sp>
      <p:sp>
        <p:nvSpPr>
          <p:cNvPr id="3" name="Sisällön paikkamerkki 2"/>
          <p:cNvSpPr>
            <a:spLocks noGrp="1"/>
          </p:cNvSpPr>
          <p:nvPr>
            <p:ph idx="1"/>
          </p:nvPr>
        </p:nvSpPr>
        <p:spPr/>
        <p:txBody>
          <a:bodyPr/>
          <a:lstStyle/>
          <a:p>
            <a:endParaRPr lang="fi-FI" dirty="0" smtClean="0"/>
          </a:p>
          <a:p>
            <a:endParaRPr lang="fi-FI" dirty="0"/>
          </a:p>
          <a:p>
            <a:endParaRPr lang="fi-FI" dirty="0" smtClean="0"/>
          </a:p>
          <a:p>
            <a:endParaRPr lang="fi-FI" dirty="0"/>
          </a:p>
          <a:p>
            <a:pPr marL="0" indent="0">
              <a:buNone/>
            </a:pPr>
            <a:endParaRPr lang="fi-FI" dirty="0" smtClean="0"/>
          </a:p>
          <a:p>
            <a:pPr marL="0" indent="0">
              <a:buNone/>
            </a:pPr>
            <a:endParaRPr lang="fi-FI" dirty="0"/>
          </a:p>
        </p:txBody>
      </p:sp>
      <p:pic>
        <p:nvPicPr>
          <p:cNvPr id="4" name="u2yCep0mb3U"/>
          <p:cNvPicPr>
            <a:picLocks noRot="1" noChangeAspect="1"/>
          </p:cNvPicPr>
          <p:nvPr>
            <a:videoFile r:link="rId1"/>
          </p:nvPr>
        </p:nvPicPr>
        <p:blipFill>
          <a:blip r:embed="rId4"/>
          <a:stretch>
            <a:fillRect/>
          </a:stretch>
        </p:blipFill>
        <p:spPr>
          <a:xfrm>
            <a:off x="3810000" y="2143125"/>
            <a:ext cx="4572000" cy="2571750"/>
          </a:xfrm>
          <a:prstGeom prst="rect">
            <a:avLst/>
          </a:prstGeom>
        </p:spPr>
      </p:pic>
    </p:spTree>
    <p:extLst>
      <p:ext uri="{BB962C8B-B14F-4D97-AF65-F5344CB8AC3E}">
        <p14:creationId xmlns:p14="http://schemas.microsoft.com/office/powerpoint/2010/main" val="348713188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cTn>
                <p:tgtEl>
                  <p:spTgt spid="4"/>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dirty="0" smtClean="0"/>
              <a:t>Monikielisyys: Opiskelija käyttää eri kieliä ja puhetapoja eri tilanteissa ja konteksteissa.</a:t>
            </a:r>
            <a:endParaRPr lang="fi-FI" sz="2800" dirty="0"/>
          </a:p>
        </p:txBody>
      </p:sp>
      <p:sp>
        <p:nvSpPr>
          <p:cNvPr id="3" name="Sisällön paikkamerkki 2"/>
          <p:cNvSpPr>
            <a:spLocks noGrp="1"/>
          </p:cNvSpPr>
          <p:nvPr>
            <p:ph idx="1"/>
          </p:nvPr>
        </p:nvSpPr>
        <p:spPr>
          <a:xfrm>
            <a:off x="838200" y="1400432"/>
            <a:ext cx="10515600" cy="4448433"/>
          </a:xfrm>
        </p:spPr>
        <p:txBody>
          <a:bodyPr/>
          <a:lstStyle/>
          <a:p>
            <a:pPr marL="0" indent="0">
              <a:buNone/>
            </a:pPr>
            <a:endParaRPr lang="fi-FI" dirty="0"/>
          </a:p>
        </p:txBody>
      </p:sp>
      <p:sp>
        <p:nvSpPr>
          <p:cNvPr id="4" name="Ellipsi 3"/>
          <p:cNvSpPr/>
          <p:nvPr/>
        </p:nvSpPr>
        <p:spPr>
          <a:xfrm>
            <a:off x="3642732" y="2103778"/>
            <a:ext cx="2166551" cy="1611484"/>
          </a:xfrm>
          <a:prstGeom prst="ellipse">
            <a:avLst/>
          </a:prstGeom>
          <a:solidFill>
            <a:srgbClr val="70AD47"/>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i-FI" dirty="0" smtClean="0"/>
              <a:t>koti</a:t>
            </a:r>
            <a:endParaRPr lang="fi-FI" dirty="0"/>
          </a:p>
        </p:txBody>
      </p:sp>
      <p:sp>
        <p:nvSpPr>
          <p:cNvPr id="5" name="Ellipsi 4"/>
          <p:cNvSpPr/>
          <p:nvPr/>
        </p:nvSpPr>
        <p:spPr>
          <a:xfrm>
            <a:off x="8147221" y="3214580"/>
            <a:ext cx="1828799" cy="1573427"/>
          </a:xfrm>
          <a:prstGeom prst="ellipse">
            <a:avLst/>
          </a:prstGeom>
          <a:solidFill>
            <a:srgbClr val="5B9B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t>koulu</a:t>
            </a:r>
            <a:endParaRPr lang="fi-FI" dirty="0"/>
          </a:p>
        </p:txBody>
      </p:sp>
      <p:sp>
        <p:nvSpPr>
          <p:cNvPr id="6" name="Tasakylkinen kolmio 5"/>
          <p:cNvSpPr/>
          <p:nvPr/>
        </p:nvSpPr>
        <p:spPr>
          <a:xfrm>
            <a:off x="9434496" y="3347588"/>
            <a:ext cx="1964498" cy="844377"/>
          </a:xfrm>
          <a:prstGeom prst="triangle">
            <a:avLst>
              <a:gd name="adj" fmla="val 49223"/>
            </a:avLst>
          </a:prstGeom>
          <a:ln>
            <a:solidFill>
              <a:srgbClr val="FFC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i-FI" sz="1600" dirty="0" smtClean="0"/>
              <a:t>oppikirjat</a:t>
            </a:r>
            <a:endParaRPr lang="fi-FI" sz="1600" dirty="0"/>
          </a:p>
        </p:txBody>
      </p:sp>
      <p:sp>
        <p:nvSpPr>
          <p:cNvPr id="7" name="Tasakylkinen kolmio 6"/>
          <p:cNvSpPr/>
          <p:nvPr/>
        </p:nvSpPr>
        <p:spPr>
          <a:xfrm>
            <a:off x="8962766" y="4217772"/>
            <a:ext cx="1894703" cy="1046205"/>
          </a:xfrm>
          <a:prstGeom prst="triangle">
            <a:avLst/>
          </a:prstGeom>
          <a:solidFill>
            <a:srgbClr val="ED7D3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i-FI" dirty="0" smtClean="0"/>
              <a:t>välitunti</a:t>
            </a:r>
            <a:endParaRPr lang="fi-FI" dirty="0"/>
          </a:p>
        </p:txBody>
      </p:sp>
      <p:sp>
        <p:nvSpPr>
          <p:cNvPr id="8" name="Tasakylkinen kolmio 7"/>
          <p:cNvSpPr/>
          <p:nvPr/>
        </p:nvSpPr>
        <p:spPr>
          <a:xfrm>
            <a:off x="6869988" y="2401093"/>
            <a:ext cx="1928024" cy="1314169"/>
          </a:xfrm>
          <a:prstGeom prst="triangle">
            <a:avLst>
              <a:gd name="adj" fmla="val 50777"/>
            </a:avLst>
          </a:prstGeom>
          <a:solidFill>
            <a:srgbClr val="A5A5A5"/>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i-FI" sz="1600" dirty="0" smtClean="0"/>
              <a:t>Eri opettajat</a:t>
            </a:r>
            <a:endParaRPr lang="fi-FI" sz="1600" dirty="0"/>
          </a:p>
        </p:txBody>
      </p:sp>
      <p:sp>
        <p:nvSpPr>
          <p:cNvPr id="9" name="Ellipsi 8"/>
          <p:cNvSpPr/>
          <p:nvPr/>
        </p:nvSpPr>
        <p:spPr>
          <a:xfrm>
            <a:off x="2356022" y="3805881"/>
            <a:ext cx="1729946" cy="1738184"/>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fi-FI" dirty="0"/>
              <a:t>v</a:t>
            </a:r>
            <a:r>
              <a:rPr lang="fi-FI" dirty="0" smtClean="0"/>
              <a:t>apaa aika</a:t>
            </a:r>
            <a:endParaRPr lang="fi-FI" dirty="0"/>
          </a:p>
        </p:txBody>
      </p:sp>
      <p:sp>
        <p:nvSpPr>
          <p:cNvPr id="10" name="5-sakarainen tähti 9"/>
          <p:cNvSpPr/>
          <p:nvPr/>
        </p:nvSpPr>
        <p:spPr>
          <a:xfrm>
            <a:off x="3402227" y="4637903"/>
            <a:ext cx="1688757" cy="1210962"/>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fi-FI" sz="1600" dirty="0" err="1" smtClean="0">
                <a:solidFill>
                  <a:schemeClr val="bg1"/>
                </a:solidFill>
              </a:rPr>
              <a:t>some</a:t>
            </a:r>
            <a:endParaRPr lang="fi-FI" sz="1600" dirty="0">
              <a:solidFill>
                <a:schemeClr val="bg1"/>
              </a:solidFill>
            </a:endParaRPr>
          </a:p>
        </p:txBody>
      </p:sp>
      <p:sp>
        <p:nvSpPr>
          <p:cNvPr id="11" name="Kuusikulmio 10"/>
          <p:cNvSpPr/>
          <p:nvPr/>
        </p:nvSpPr>
        <p:spPr>
          <a:xfrm>
            <a:off x="7685900" y="4156395"/>
            <a:ext cx="1112111" cy="975778"/>
          </a:xfrm>
          <a:prstGeom prst="hex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i-FI" sz="1600" dirty="0" smtClean="0">
                <a:solidFill>
                  <a:schemeClr val="tx1"/>
                </a:solidFill>
              </a:rPr>
              <a:t>kaverit</a:t>
            </a:r>
            <a:endParaRPr lang="fi-FI" sz="1600" dirty="0">
              <a:solidFill>
                <a:schemeClr val="tx1"/>
              </a:solidFill>
            </a:endParaRPr>
          </a:p>
        </p:txBody>
      </p:sp>
      <p:sp>
        <p:nvSpPr>
          <p:cNvPr id="12" name="Säännöllinen viisikulmio 11"/>
          <p:cNvSpPr/>
          <p:nvPr/>
        </p:nvSpPr>
        <p:spPr>
          <a:xfrm>
            <a:off x="1245175" y="3266302"/>
            <a:ext cx="1725620" cy="1079157"/>
          </a:xfrm>
          <a:prstGeom prst="pentagon">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i-FI" dirty="0" smtClean="0">
                <a:solidFill>
                  <a:schemeClr val="tx1"/>
                </a:solidFill>
              </a:rPr>
              <a:t>eri kaverit</a:t>
            </a:r>
            <a:endParaRPr lang="fi-FI" dirty="0">
              <a:solidFill>
                <a:schemeClr val="tx1"/>
              </a:solidFill>
            </a:endParaRPr>
          </a:p>
        </p:txBody>
      </p:sp>
      <p:sp>
        <p:nvSpPr>
          <p:cNvPr id="13" name="Kuvaselite-ellipsi 12"/>
          <p:cNvSpPr/>
          <p:nvPr/>
        </p:nvSpPr>
        <p:spPr>
          <a:xfrm>
            <a:off x="4855133" y="1690688"/>
            <a:ext cx="1529191" cy="1066692"/>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i-FI" sz="1400" dirty="0">
                <a:solidFill>
                  <a:srgbClr val="FF0000"/>
                </a:solidFill>
              </a:rPr>
              <a:t>s</a:t>
            </a:r>
            <a:r>
              <a:rPr lang="fi-FI" sz="1400" dirty="0" smtClean="0">
                <a:solidFill>
                  <a:srgbClr val="FF0000"/>
                </a:solidFill>
              </a:rPr>
              <a:t>isarukset keskenään</a:t>
            </a:r>
            <a:endParaRPr lang="fi-FI" sz="1400" dirty="0">
              <a:solidFill>
                <a:srgbClr val="FF0000"/>
              </a:solidFill>
            </a:endParaRPr>
          </a:p>
        </p:txBody>
      </p:sp>
      <p:sp>
        <p:nvSpPr>
          <p:cNvPr id="15" name="Tekstiruutu 14"/>
          <p:cNvSpPr txBox="1"/>
          <p:nvPr/>
        </p:nvSpPr>
        <p:spPr>
          <a:xfrm>
            <a:off x="838201" y="6186616"/>
            <a:ext cx="10620632" cy="369332"/>
          </a:xfrm>
          <a:prstGeom prst="rect">
            <a:avLst/>
          </a:prstGeom>
          <a:noFill/>
        </p:spPr>
        <p:txBody>
          <a:bodyPr wrap="square" rtlCol="0">
            <a:spAutoFit/>
          </a:bodyPr>
          <a:lstStyle/>
          <a:p>
            <a:r>
              <a:rPr lang="fi-FI" dirty="0" smtClean="0"/>
              <a:t>Kuinka monta puhetapaa sinä käytät päivän aikana? Puhutko eri tavalla opiskelijoiden ja kollegoiden kanssa?</a:t>
            </a:r>
            <a:endParaRPr lang="fi-FI" dirty="0"/>
          </a:p>
        </p:txBody>
      </p:sp>
      <p:sp>
        <p:nvSpPr>
          <p:cNvPr id="14" name="Ellipsi 13"/>
          <p:cNvSpPr/>
          <p:nvPr/>
        </p:nvSpPr>
        <p:spPr>
          <a:xfrm>
            <a:off x="8593888" y="2358946"/>
            <a:ext cx="1786028" cy="114310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i-FI" dirty="0">
                <a:solidFill>
                  <a:schemeClr val="bg1"/>
                </a:solidFill>
              </a:rPr>
              <a:t>o</a:t>
            </a:r>
            <a:r>
              <a:rPr lang="fi-FI" dirty="0" smtClean="0">
                <a:solidFill>
                  <a:schemeClr val="bg1"/>
                </a:solidFill>
              </a:rPr>
              <a:t>ppiaineen kieli</a:t>
            </a:r>
            <a:endParaRPr lang="fi-FI" dirty="0">
              <a:solidFill>
                <a:schemeClr val="bg1"/>
              </a:solidFill>
            </a:endParaRPr>
          </a:p>
        </p:txBody>
      </p:sp>
      <p:sp>
        <p:nvSpPr>
          <p:cNvPr id="16" name="Ellipsi 15"/>
          <p:cNvSpPr/>
          <p:nvPr/>
        </p:nvSpPr>
        <p:spPr>
          <a:xfrm>
            <a:off x="1474573" y="3468130"/>
            <a:ext cx="244964" cy="247132"/>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 name="Ellipsi 16"/>
          <p:cNvSpPr/>
          <p:nvPr/>
        </p:nvSpPr>
        <p:spPr>
          <a:xfrm>
            <a:off x="2191267" y="3347588"/>
            <a:ext cx="270413" cy="244108"/>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Ellipsi 17"/>
          <p:cNvSpPr/>
          <p:nvPr/>
        </p:nvSpPr>
        <p:spPr>
          <a:xfrm>
            <a:off x="1359243" y="4065373"/>
            <a:ext cx="237812" cy="27596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Ellipsi 18"/>
          <p:cNvSpPr/>
          <p:nvPr/>
        </p:nvSpPr>
        <p:spPr>
          <a:xfrm>
            <a:off x="1918874" y="4283676"/>
            <a:ext cx="272393" cy="25537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Ellipsi 19"/>
          <p:cNvSpPr/>
          <p:nvPr/>
        </p:nvSpPr>
        <p:spPr>
          <a:xfrm>
            <a:off x="2707902" y="3769776"/>
            <a:ext cx="240971" cy="231517"/>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1" name="Pyöristetty suorakulmio 20"/>
          <p:cNvSpPr/>
          <p:nvPr/>
        </p:nvSpPr>
        <p:spPr>
          <a:xfrm>
            <a:off x="2828387" y="2103778"/>
            <a:ext cx="1694186" cy="6536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solidFill>
                  <a:schemeClr val="tx1"/>
                </a:solidFill>
              </a:rPr>
              <a:t>vanhemmat</a:t>
            </a:r>
            <a:endParaRPr lang="fi-FI" dirty="0">
              <a:solidFill>
                <a:schemeClr val="tx1"/>
              </a:solidFill>
            </a:endParaRPr>
          </a:p>
        </p:txBody>
      </p:sp>
    </p:spTree>
    <p:extLst>
      <p:ext uri="{BB962C8B-B14F-4D97-AF65-F5344CB8AC3E}">
        <p14:creationId xmlns:p14="http://schemas.microsoft.com/office/powerpoint/2010/main" val="3847987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
            </a:r>
            <a:br>
              <a:rPr lang="fi-FI" dirty="0"/>
            </a:br>
            <a:r>
              <a:rPr lang="fi-FI" dirty="0" smtClean="0"/>
              <a:t>Ota opetuksessasi huomioon, että meille helpot asiat voivat olla opiskelijalle vaikeita</a:t>
            </a:r>
            <a:r>
              <a:rPr lang="fi-FI" dirty="0"/>
              <a:t/>
            </a:r>
            <a:br>
              <a:rPr lang="fi-FI" dirty="0"/>
            </a:br>
            <a:endParaRPr lang="fi-FI" dirty="0"/>
          </a:p>
        </p:txBody>
      </p:sp>
      <p:sp>
        <p:nvSpPr>
          <p:cNvPr id="3" name="Sisällön paikkamerkki 2"/>
          <p:cNvSpPr>
            <a:spLocks noGrp="1"/>
          </p:cNvSpPr>
          <p:nvPr>
            <p:ph idx="1"/>
          </p:nvPr>
        </p:nvSpPr>
        <p:spPr>
          <a:xfrm>
            <a:off x="838200" y="1540476"/>
            <a:ext cx="10515600" cy="5049793"/>
          </a:xfrm>
        </p:spPr>
        <p:txBody>
          <a:bodyPr>
            <a:normAutofit/>
          </a:bodyPr>
          <a:lstStyle/>
          <a:p>
            <a:pPr marL="0" indent="0">
              <a:buNone/>
            </a:pPr>
            <a:r>
              <a:rPr lang="fi-FI" dirty="0" smtClean="0"/>
              <a:t>Esimerkiksi:</a:t>
            </a:r>
          </a:p>
          <a:p>
            <a:pPr marL="0" indent="0">
              <a:buNone/>
            </a:pPr>
            <a:r>
              <a:rPr lang="fi-FI" i="1" dirty="0" smtClean="0"/>
              <a:t>kansi: kannen	</a:t>
            </a:r>
            <a:r>
              <a:rPr lang="fi-FI" dirty="0" smtClean="0"/>
              <a:t>Sanaa ei ole helppo tunnistaa, koska perusmuoto 				on erilainen kuin taivutusmuoto.</a:t>
            </a:r>
          </a:p>
          <a:p>
            <a:pPr marL="0" indent="0">
              <a:buNone/>
            </a:pPr>
            <a:r>
              <a:rPr lang="fi-FI" i="1" dirty="0" smtClean="0"/>
              <a:t>huolehti</a:t>
            </a:r>
            <a:r>
              <a:rPr lang="fi-FI" b="1" i="1" dirty="0" smtClean="0"/>
              <a:t>vi</a:t>
            </a:r>
            <a:r>
              <a:rPr lang="fi-FI" i="1" dirty="0" smtClean="0"/>
              <a:t>lla</a:t>
            </a:r>
            <a:r>
              <a:rPr lang="fi-FI" dirty="0"/>
              <a:t>	</a:t>
            </a:r>
            <a:r>
              <a:rPr lang="fi-FI" dirty="0" smtClean="0"/>
              <a:t>	Tämä muoto voi olla vaikea ymmärtää. On parempi 			käyttää </a:t>
            </a:r>
            <a:r>
              <a:rPr lang="fi-FI" i="1" dirty="0" smtClean="0"/>
              <a:t>jotka huolehtivat -</a:t>
            </a:r>
            <a:r>
              <a:rPr lang="fi-FI" dirty="0" smtClean="0"/>
              <a:t>muotoa.</a:t>
            </a:r>
          </a:p>
          <a:p>
            <a:pPr marL="0" indent="0">
              <a:buNone/>
            </a:pPr>
            <a:r>
              <a:rPr lang="fi-FI" i="1" dirty="0"/>
              <a:t>k</a:t>
            </a:r>
            <a:r>
              <a:rPr lang="fi-FI" i="1" dirty="0" smtClean="0"/>
              <a:t>attotulityökortti	</a:t>
            </a:r>
            <a:r>
              <a:rPr lang="fi-FI" dirty="0"/>
              <a:t>P</a:t>
            </a:r>
            <a:r>
              <a:rPr lang="fi-FI" dirty="0" smtClean="0"/>
              <a:t>itkät sanat.</a:t>
            </a:r>
          </a:p>
          <a:p>
            <a:pPr marL="0" indent="0">
              <a:buNone/>
            </a:pPr>
            <a:r>
              <a:rPr lang="fi-FI" i="1" dirty="0"/>
              <a:t>e</a:t>
            </a:r>
            <a:r>
              <a:rPr lang="fi-FI" i="1" dirty="0" smtClean="0"/>
              <a:t>nnen, jälkeen, välittömästi, kautta, vaikka</a:t>
            </a:r>
          </a:p>
          <a:p>
            <a:pPr marL="0" indent="0">
              <a:buNone/>
            </a:pPr>
            <a:r>
              <a:rPr lang="fi-FI" i="1" dirty="0"/>
              <a:t>	</a:t>
            </a:r>
            <a:r>
              <a:rPr lang="fi-FI" i="1" dirty="0" smtClean="0"/>
              <a:t>		</a:t>
            </a:r>
            <a:r>
              <a:rPr lang="fi-FI" dirty="0"/>
              <a:t>O</a:t>
            </a:r>
            <a:r>
              <a:rPr lang="fi-FI" dirty="0" smtClean="0"/>
              <a:t>n vaikeaa muistaa pikku sanoja, jotka muuttavat 				merkityksen kokonaan.</a:t>
            </a:r>
          </a:p>
          <a:p>
            <a:pPr marL="0" indent="0">
              <a:buNone/>
            </a:pPr>
            <a:r>
              <a:rPr lang="fi-FI" i="1" dirty="0" smtClean="0"/>
              <a:t>tule – </a:t>
            </a:r>
            <a:r>
              <a:rPr lang="fi-FI" i="1" dirty="0" err="1" smtClean="0"/>
              <a:t>tuu</a:t>
            </a:r>
            <a:r>
              <a:rPr lang="fi-FI" i="1" dirty="0" smtClean="0"/>
              <a:t>		</a:t>
            </a:r>
            <a:r>
              <a:rPr lang="fi-FI" dirty="0"/>
              <a:t>P</a:t>
            </a:r>
            <a:r>
              <a:rPr lang="fi-FI" dirty="0" smtClean="0"/>
              <a:t>uhutun ja kirjoitetun kielen ero.</a:t>
            </a:r>
            <a:endParaRPr lang="fi-FI" dirty="0"/>
          </a:p>
        </p:txBody>
      </p:sp>
    </p:spTree>
    <p:extLst>
      <p:ext uri="{BB962C8B-B14F-4D97-AF65-F5344CB8AC3E}">
        <p14:creationId xmlns:p14="http://schemas.microsoft.com/office/powerpoint/2010/main" val="3424615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Pohtikaa, mitkä sanat seuraavassa ammatti</a:t>
            </a:r>
            <a:r>
              <a:rPr lang="fi-FI" dirty="0" smtClean="0"/>
              <a:t>tekstissä </a:t>
            </a:r>
            <a:r>
              <a:rPr lang="fi-FI" dirty="0"/>
              <a:t>ovat vaikeita maahanmuuttajataustaisille opiskelijoille.</a:t>
            </a:r>
          </a:p>
        </p:txBody>
      </p:sp>
      <p:sp>
        <p:nvSpPr>
          <p:cNvPr id="3" name="Sisällön paikkamerkki 2"/>
          <p:cNvSpPr>
            <a:spLocks noGrp="1"/>
          </p:cNvSpPr>
          <p:nvPr>
            <p:ph idx="1"/>
          </p:nvPr>
        </p:nvSpPr>
        <p:spPr>
          <a:xfrm>
            <a:off x="838200" y="2141837"/>
            <a:ext cx="10515600" cy="4035125"/>
          </a:xfrm>
        </p:spPr>
        <p:txBody>
          <a:bodyPr/>
          <a:lstStyle/>
          <a:p>
            <a:r>
              <a:rPr lang="fi-FI" dirty="0" smtClean="0"/>
              <a:t>Tilapäisellä tulityöpaikalla työskenneltäessä tulityöluvan myöntäjällä ja tulityöntekijällä tulee olla voimassa oleva tulityökortti. Tulityökortti on määräaikainen todistus hyväksytysti suoritetusta koulutuksesta. Tulityövartijalta edellytetään työn vaatimaa turvallisuuskoulutusta, ja suositellaan, että hänellä on voimassa oleva tulityökortti. Kattotyöntekijällä ja luvan myöntäjällä tulee olla voimassa oleva kattotulityökortti. Tulityökortti on voimassa viisi vuotta koulutuksesta.</a:t>
            </a:r>
          </a:p>
          <a:p>
            <a:pPr marL="0" indent="0">
              <a:buNone/>
            </a:pPr>
            <a:r>
              <a:rPr lang="fi-FI" dirty="0" smtClean="0"/>
              <a:t>SPEK</a:t>
            </a:r>
            <a:endParaRPr lang="fi-FI" dirty="0"/>
          </a:p>
        </p:txBody>
      </p:sp>
    </p:spTree>
    <p:extLst>
      <p:ext uri="{BB962C8B-B14F-4D97-AF65-F5344CB8AC3E}">
        <p14:creationId xmlns:p14="http://schemas.microsoft.com/office/powerpoint/2010/main" val="489042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t>Maahanmuuttajataustaisille opiskelijoille olivat vaikeita </a:t>
            </a:r>
            <a:r>
              <a:rPr lang="fi-FI" dirty="0" smtClean="0"/>
              <a:t>lihavoidut sanat</a:t>
            </a:r>
            <a:endParaRPr lang="fi-FI" dirty="0"/>
          </a:p>
        </p:txBody>
      </p:sp>
      <p:sp>
        <p:nvSpPr>
          <p:cNvPr id="3" name="Sisällön paikkamerkki 2"/>
          <p:cNvSpPr>
            <a:spLocks noGrp="1"/>
          </p:cNvSpPr>
          <p:nvPr>
            <p:ph idx="1"/>
          </p:nvPr>
        </p:nvSpPr>
        <p:spPr/>
        <p:txBody>
          <a:bodyPr/>
          <a:lstStyle/>
          <a:p>
            <a:r>
              <a:rPr lang="fi-FI" b="1" dirty="0"/>
              <a:t>Tilapäisellä</a:t>
            </a:r>
            <a:r>
              <a:rPr lang="fi-FI" dirty="0"/>
              <a:t> tulityöpaikalla </a:t>
            </a:r>
            <a:r>
              <a:rPr lang="fi-FI" b="1" dirty="0"/>
              <a:t>työskenneltäess</a:t>
            </a:r>
            <a:r>
              <a:rPr lang="fi-FI" dirty="0"/>
              <a:t>ä tulityöluvan </a:t>
            </a:r>
            <a:r>
              <a:rPr lang="fi-FI" b="1" dirty="0"/>
              <a:t>myöntäjällä </a:t>
            </a:r>
            <a:r>
              <a:rPr lang="fi-FI" dirty="0"/>
              <a:t>ja tulityöntekijällä tulee olla voimassa </a:t>
            </a:r>
            <a:r>
              <a:rPr lang="fi-FI" b="1" dirty="0"/>
              <a:t>oleva</a:t>
            </a:r>
            <a:r>
              <a:rPr lang="fi-FI" dirty="0"/>
              <a:t> tulityökortti. Tulityökortti on määräaikainen todistus hyväksytysti suoritetusta koulutuksesta. Tulityövartijalta edellytetään työn vaatimaa turvallisuuskoulutusta, ja suositellaan, että hänellä on voimassa </a:t>
            </a:r>
            <a:r>
              <a:rPr lang="fi-FI" b="1" dirty="0"/>
              <a:t>oleva</a:t>
            </a:r>
            <a:r>
              <a:rPr lang="fi-FI" dirty="0"/>
              <a:t> tulityökortti. Kattotyöntekijällä ja luvan myöntäjällä tulee olla voimassa </a:t>
            </a:r>
            <a:r>
              <a:rPr lang="fi-FI" b="1" dirty="0"/>
              <a:t>oleva</a:t>
            </a:r>
            <a:r>
              <a:rPr lang="fi-FI" dirty="0"/>
              <a:t> kattotulityökortti. Tulityökortti on voimassa viisi vuotta koulutuksesta</a:t>
            </a:r>
            <a:r>
              <a:rPr lang="fi-FI" dirty="0" smtClean="0"/>
              <a:t>.</a:t>
            </a:r>
          </a:p>
          <a:p>
            <a:pPr marL="0" indent="0">
              <a:buNone/>
            </a:pPr>
            <a:r>
              <a:rPr lang="fi-FI" dirty="0" smtClean="0"/>
              <a:t>SPEK</a:t>
            </a:r>
          </a:p>
          <a:p>
            <a:pPr marL="0" indent="0">
              <a:buNone/>
            </a:pPr>
            <a:r>
              <a:rPr lang="fi-FI" sz="1400" dirty="0" smtClean="0"/>
              <a:t>Vastaajina 13 erään yrityksen </a:t>
            </a:r>
            <a:r>
              <a:rPr lang="fi-FI" sz="1400" dirty="0" err="1" smtClean="0"/>
              <a:t>rekrykoulutuksen</a:t>
            </a:r>
            <a:r>
              <a:rPr lang="fi-FI" sz="1400" dirty="0" smtClean="0"/>
              <a:t> opiskelijaa. Osalla opiskelijoista oli aika hyvä suomen </a:t>
            </a:r>
            <a:r>
              <a:rPr lang="fi-FI" sz="1400" smtClean="0"/>
              <a:t>kielen taito.</a:t>
            </a:r>
            <a:endParaRPr lang="fi-FI" sz="1400" dirty="0"/>
          </a:p>
        </p:txBody>
      </p:sp>
    </p:spTree>
    <p:extLst>
      <p:ext uri="{BB962C8B-B14F-4D97-AF65-F5344CB8AC3E}">
        <p14:creationId xmlns:p14="http://schemas.microsoft.com/office/powerpoint/2010/main" val="388979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u="sng" dirty="0" smtClean="0"/>
              <a:t>Kielitietoisen opetuksen nyrkkisääntöjä</a:t>
            </a:r>
            <a:r>
              <a:rPr lang="fi-FI" dirty="0" smtClean="0"/>
              <a:t/>
            </a:r>
            <a:br>
              <a:rPr lang="fi-FI" dirty="0" smtClean="0"/>
            </a:br>
            <a:r>
              <a:rPr lang="fi-FI" sz="1350" dirty="0" err="1"/>
              <a:t>Kuukka</a:t>
            </a:r>
            <a:r>
              <a:rPr lang="fi-FI" sz="1350" dirty="0"/>
              <a:t>, I. &amp; </a:t>
            </a:r>
            <a:r>
              <a:rPr lang="fi-FI" sz="1350" dirty="0" err="1"/>
              <a:t>Rapatti</a:t>
            </a:r>
            <a:r>
              <a:rPr lang="fi-FI" sz="1350" dirty="0"/>
              <a:t>, K. (toim.) 2012. Yhteistä kieltä luomassa. Suomea opetteleva opetusryhmässäni. Helsinki: Opetushallitus</a:t>
            </a:r>
          </a:p>
        </p:txBody>
      </p:sp>
      <p:sp>
        <p:nvSpPr>
          <p:cNvPr id="3" name="Content Placeholder 2"/>
          <p:cNvSpPr>
            <a:spLocks noGrp="1"/>
          </p:cNvSpPr>
          <p:nvPr>
            <p:ph idx="1"/>
          </p:nvPr>
        </p:nvSpPr>
        <p:spPr>
          <a:xfrm>
            <a:off x="1017639" y="1651819"/>
            <a:ext cx="10294374" cy="4616246"/>
          </a:xfrm>
        </p:spPr>
        <p:txBody>
          <a:bodyPr>
            <a:normAutofit/>
          </a:bodyPr>
          <a:lstStyle/>
          <a:p>
            <a:pPr marL="385763" indent="-385763">
              <a:buFont typeface="+mj-lt"/>
              <a:buAutoNum type="arabicPeriod"/>
            </a:pPr>
            <a:r>
              <a:rPr lang="fi-FI" sz="2000" dirty="0" smtClean="0"/>
              <a:t>Aloita, lopeta, siirry selkeästi: ennakointi </a:t>
            </a:r>
            <a:r>
              <a:rPr lang="fi-FI" sz="2000" dirty="0"/>
              <a:t>&gt;</a:t>
            </a:r>
            <a:r>
              <a:rPr lang="fi-FI" sz="2000" dirty="0" smtClean="0"/>
              <a:t> käsittely &gt; kertaus</a:t>
            </a:r>
          </a:p>
          <a:p>
            <a:pPr marL="385763" indent="-385763">
              <a:buFont typeface="+mj-lt"/>
              <a:buAutoNum type="arabicPeriod"/>
            </a:pPr>
            <a:r>
              <a:rPr lang="fi-FI" sz="2000" dirty="0" smtClean="0"/>
              <a:t>Esitä keskeiset asiat kahdella tavalla: suullinen myös kirjoittamalla tai visuaalisesti, tärkeitä ei koskaan vain suullisesti</a:t>
            </a:r>
          </a:p>
          <a:p>
            <a:pPr marL="385763" indent="-385763">
              <a:buFont typeface="+mj-lt"/>
              <a:buAutoNum type="arabicPeriod"/>
            </a:pPr>
            <a:r>
              <a:rPr lang="fi-FI" sz="2000" dirty="0" smtClean="0"/>
              <a:t>Osoita asioiden välisiä suhteita visuaalisesti (kuvat, kaaviot…)</a:t>
            </a:r>
          </a:p>
          <a:p>
            <a:pPr marL="385763" indent="-385763">
              <a:buFont typeface="+mj-lt"/>
              <a:buAutoNum type="arabicPeriod"/>
            </a:pPr>
            <a:r>
              <a:rPr lang="fi-FI" sz="2000" dirty="0" smtClean="0"/>
              <a:t>Käytä ennakkojäsennyksiä (sisällysluettelo tms.)</a:t>
            </a:r>
          </a:p>
          <a:p>
            <a:pPr marL="385763" indent="-385763">
              <a:buFont typeface="+mj-lt"/>
              <a:buAutoNum type="arabicPeriod"/>
            </a:pPr>
            <a:r>
              <a:rPr lang="fi-FI" sz="2000" dirty="0" smtClean="0"/>
              <a:t>Esitä mieluummin runsaasti kuin niukasti</a:t>
            </a:r>
          </a:p>
          <a:p>
            <a:pPr marL="385763" indent="-385763">
              <a:buFont typeface="+mj-lt"/>
              <a:buAutoNum type="arabicPeriod"/>
            </a:pPr>
            <a:r>
              <a:rPr lang="fi-FI" sz="2000" dirty="0" smtClean="0"/>
              <a:t>Toista tai kerro toisin sanoin</a:t>
            </a:r>
          </a:p>
          <a:p>
            <a:pPr marL="385763" indent="-385763">
              <a:buFont typeface="+mj-lt"/>
              <a:buAutoNum type="arabicPeriod"/>
            </a:pPr>
            <a:r>
              <a:rPr lang="fi-FI" sz="2000" dirty="0" smtClean="0"/>
              <a:t>Käsittele aiheita sekä yleisestä yksityiseen että yksityisestä yleiseen päin</a:t>
            </a:r>
          </a:p>
          <a:p>
            <a:pPr marL="385763" indent="-385763">
              <a:buFont typeface="+mj-lt"/>
              <a:buAutoNum type="arabicPeriod"/>
            </a:pPr>
            <a:r>
              <a:rPr lang="fi-FI" sz="2000" dirty="0" smtClean="0"/>
              <a:t>Hidasta puhetempoa</a:t>
            </a:r>
          </a:p>
          <a:p>
            <a:pPr marL="385763" indent="-385763">
              <a:buFont typeface="+mj-lt"/>
              <a:buAutoNum type="arabicPeriod"/>
            </a:pPr>
            <a:r>
              <a:rPr lang="fi-FI" sz="2000" dirty="0" smtClean="0"/>
              <a:t>Riittävän pitkä tauko kysymyksen jälkeen; aikaa prosessoida kysymyksiä ja omia vastauksia</a:t>
            </a:r>
            <a:endParaRPr lang="fi-FI" sz="2000" dirty="0"/>
          </a:p>
        </p:txBody>
      </p:sp>
      <p:sp>
        <p:nvSpPr>
          <p:cNvPr id="4" name="Footer Placeholder 3"/>
          <p:cNvSpPr>
            <a:spLocks noGrp="1"/>
          </p:cNvSpPr>
          <p:nvPr>
            <p:ph type="ftr" sz="quarter" idx="11"/>
          </p:nvPr>
        </p:nvSpPr>
        <p:spPr/>
        <p:txBody>
          <a:bodyPr/>
          <a:lstStyle/>
          <a:p>
            <a:endParaRPr lang="fi-FI" dirty="0">
              <a:solidFill>
                <a:srgbClr val="191B0E"/>
              </a:solidFill>
            </a:endParaRPr>
          </a:p>
        </p:txBody>
      </p:sp>
    </p:spTree>
    <p:extLst>
      <p:ext uri="{BB962C8B-B14F-4D97-AF65-F5344CB8AC3E}">
        <p14:creationId xmlns:p14="http://schemas.microsoft.com/office/powerpoint/2010/main" val="4024769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Pohdittavaksi </a:t>
            </a:r>
            <a:endParaRPr lang="fi-FI" dirty="0"/>
          </a:p>
        </p:txBody>
      </p:sp>
      <p:sp>
        <p:nvSpPr>
          <p:cNvPr id="3" name="Sisällön paikkamerkki 2"/>
          <p:cNvSpPr>
            <a:spLocks noGrp="1"/>
          </p:cNvSpPr>
          <p:nvPr>
            <p:ph idx="1"/>
          </p:nvPr>
        </p:nvSpPr>
        <p:spPr/>
        <p:txBody>
          <a:bodyPr/>
          <a:lstStyle/>
          <a:p>
            <a:pPr marL="0" indent="0">
              <a:buNone/>
            </a:pPr>
            <a:endParaRPr lang="fi-FI" dirty="0" smtClean="0"/>
          </a:p>
          <a:p>
            <a:pPr marL="0" indent="0">
              <a:buNone/>
            </a:pPr>
            <a:endParaRPr lang="fi-FI" dirty="0" smtClean="0"/>
          </a:p>
          <a:p>
            <a:r>
              <a:rPr lang="fi-FI" dirty="0" smtClean="0"/>
              <a:t>Pohtikaa oman alanne ammattikielen erityispiirteitä?</a:t>
            </a:r>
          </a:p>
          <a:p>
            <a:r>
              <a:rPr lang="fi-FI" dirty="0" smtClean="0"/>
              <a:t>Onko opetuksenne kielitietoista?</a:t>
            </a:r>
          </a:p>
          <a:p>
            <a:r>
              <a:rPr lang="fi-FI" dirty="0" smtClean="0"/>
              <a:t>Millä tavalla voitte tukea vielä lisää opiskelijan kielen kehittymistä?</a:t>
            </a:r>
          </a:p>
          <a:p>
            <a:endParaRPr lang="fi-FI" dirty="0"/>
          </a:p>
          <a:p>
            <a:pPr marL="0" indent="0">
              <a:buNone/>
            </a:pPr>
            <a:r>
              <a:rPr lang="fi-FI" sz="1400" dirty="0" smtClean="0"/>
              <a:t>Lisää vinkkejä kielitietoiseen opetukseen www.tekoihin.fi</a:t>
            </a:r>
            <a:endParaRPr lang="fi-FI" sz="1400" dirty="0"/>
          </a:p>
        </p:txBody>
      </p:sp>
    </p:spTree>
    <p:extLst>
      <p:ext uri="{BB962C8B-B14F-4D97-AF65-F5344CB8AC3E}">
        <p14:creationId xmlns:p14="http://schemas.microsoft.com/office/powerpoint/2010/main" val="1806787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TotalTime>
  <Words>351</Words>
  <Application>Microsoft Office PowerPoint</Application>
  <PresentationFormat>Laajakuva</PresentationFormat>
  <Paragraphs>58</Paragraphs>
  <Slides>9</Slides>
  <Notes>1</Notes>
  <HiddenSlides>0</HiddenSlides>
  <MMClips>1</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Calibri</vt:lpstr>
      <vt:lpstr>Calibri Light</vt:lpstr>
      <vt:lpstr>Office-teema</vt:lpstr>
      <vt:lpstr>Kielitietoisuus</vt:lpstr>
      <vt:lpstr>Mitä on kielitietoisuus?</vt:lpstr>
      <vt:lpstr>Mitä on kielitietoisuus?  (Videon alusta 4:09 asti.  Internetyhteys tarvitaan. Jos upotettu video ei näy, kokeile tuplaklikkaamalla videota. Videon voi katsoa myös osoitteessa https://youtu.be/u2yCep0mb3U) </vt:lpstr>
      <vt:lpstr>Monikielisyys: Opiskelija käyttää eri kieliä ja puhetapoja eri tilanteissa ja konteksteissa.</vt:lpstr>
      <vt:lpstr> Ota opetuksessasi huomioon, että meille helpot asiat voivat olla opiskelijalle vaikeita </vt:lpstr>
      <vt:lpstr>Pohtikaa, mitkä sanat seuraavassa ammattitekstissä ovat vaikeita maahanmuuttajataustaisille opiskelijoille.</vt:lpstr>
      <vt:lpstr>Maahanmuuttajataustaisille opiskelijoille olivat vaikeita lihavoidut sanat</vt:lpstr>
      <vt:lpstr>Kielitietoisen opetuksen nyrkkisääntöjä Kuukka, I. &amp; Rapatti, K. (toim.) 2012. Yhteistä kieltä luomassa. Suomea opetteleva opetusryhmässäni. Helsinki: Opetushallitus</vt:lpstr>
      <vt:lpstr>Pohdittavaksi </vt:lpstr>
    </vt:vector>
  </TitlesOfParts>
  <Company>Turun kaupunki (OPETTAJA)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Kielitietoisuus</dc:title>
  <dc:creator>Sari Rautiainen</dc:creator>
  <cp:lastModifiedBy>Salonen Mika</cp:lastModifiedBy>
  <cp:revision>43</cp:revision>
  <dcterms:created xsi:type="dcterms:W3CDTF">2017-05-09T13:10:17Z</dcterms:created>
  <dcterms:modified xsi:type="dcterms:W3CDTF">2017-11-08T14:28:23Z</dcterms:modified>
</cp:coreProperties>
</file>