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2" r:id="rId4"/>
    <p:sldId id="264" r:id="rId5"/>
    <p:sldId id="267" r:id="rId6"/>
    <p:sldId id="261" r:id="rId7"/>
    <p:sldId id="270" r:id="rId8"/>
    <p:sldId id="269" r:id="rId9"/>
    <p:sldId id="26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D7D31"/>
    <a:srgbClr val="FFC000"/>
    <a:srgbClr val="A5A5A5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8C49B-80B1-4E6A-B776-7E9B549D06AD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6B653-01B2-4F62-9792-3F1B1A1DEC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87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CE0C0-3215-40B6-B8D7-09A4C62A0D61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10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18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199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909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6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5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48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55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577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307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809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791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1FCE3-4640-414C-8608-0486F990FBFC}" type="datetimeFigureOut">
              <a:rPr lang="fi-FI" smtClean="0"/>
              <a:t>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026B-C9F6-4C89-B47C-6A1DA14139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30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u2yCep0mb3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2yCep0mb3U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Kielitietoisuus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92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on kielitietoisuus?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Jokainen opettaja on kielen opettaja. Samalla kun opetat sisältöä, opetat myös kieltä.</a:t>
            </a:r>
          </a:p>
          <a:p>
            <a:r>
              <a:rPr lang="fi-FI" dirty="0" smtClean="0"/>
              <a:t>Kielitietoisuus tarkoittaa myös sitä, että opettaja ymmärtää oman alansa ammattikielen erityispiirteet (sanat, lyhenteet, ammattislangi).</a:t>
            </a:r>
          </a:p>
          <a:p>
            <a:r>
              <a:rPr lang="fi-FI" dirty="0" smtClean="0"/>
              <a:t>Monikielisyyden ymmärtäminen on osa kielitietoisuutta.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23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881449"/>
            <a:ext cx="10515600" cy="86497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Mitä on kielitietoisuus? </a:t>
            </a:r>
            <a:r>
              <a:rPr lang="fi-FI" sz="1800" dirty="0" smtClean="0"/>
              <a:t/>
            </a:r>
            <a:br>
              <a:rPr lang="fi-FI" sz="1800" dirty="0" smtClean="0"/>
            </a:br>
            <a:r>
              <a:rPr lang="fi-FI" sz="1800" dirty="0" smtClean="0"/>
              <a:t>(Videon alusta 4:09 asti</a:t>
            </a:r>
            <a:r>
              <a:rPr lang="fi-FI" sz="1800" dirty="0"/>
              <a:t>. </a:t>
            </a:r>
            <a:br>
              <a:rPr lang="fi-FI" sz="1800" dirty="0"/>
            </a:br>
            <a:r>
              <a:rPr lang="fi-FI" sz="1800" dirty="0"/>
              <a:t>Internetyhteys tarvitaan. Jos </a:t>
            </a:r>
            <a:r>
              <a:rPr lang="fi-FI" sz="1800" dirty="0" smtClean="0"/>
              <a:t>upotettu video ei näy, kokeile tuplaklikkaamalla videota. Videon voi katsoa myös </a:t>
            </a:r>
            <a:r>
              <a:rPr lang="fi-FI" sz="1800" dirty="0"/>
              <a:t>osoitteessa </a:t>
            </a:r>
            <a:r>
              <a:rPr lang="fi-FI" sz="1800" dirty="0">
                <a:hlinkClick r:id="rId3"/>
              </a:rPr>
              <a:t>https://</a:t>
            </a:r>
            <a:r>
              <a:rPr lang="fi-FI" sz="1800" dirty="0" smtClean="0">
                <a:hlinkClick r:id="rId3"/>
              </a:rPr>
              <a:t>youtu.be/u2yCep0mb3U</a:t>
            </a:r>
            <a:r>
              <a:rPr lang="fi-FI" sz="1800" dirty="0" smtClean="0"/>
              <a:t>)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u2yCep0mb3U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10000" y="21431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3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Monikielisyys: Opiskelija käyttää eri kieliä ja puhetapoja eri </a:t>
            </a:r>
            <a:r>
              <a:rPr lang="fi-FI" sz="2800" dirty="0" smtClean="0"/>
              <a:t>tilanteissa ja konteksteissa.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00432"/>
            <a:ext cx="10515600" cy="4448433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Ellipsi 3"/>
          <p:cNvSpPr/>
          <p:nvPr/>
        </p:nvSpPr>
        <p:spPr>
          <a:xfrm>
            <a:off x="3642732" y="2103778"/>
            <a:ext cx="2166551" cy="1611484"/>
          </a:xfrm>
          <a:prstGeom prst="ellipse">
            <a:avLst/>
          </a:prstGeom>
          <a:solidFill>
            <a:srgbClr val="70AD47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koti</a:t>
            </a:r>
            <a:endParaRPr lang="fi-FI" dirty="0"/>
          </a:p>
        </p:txBody>
      </p:sp>
      <p:sp>
        <p:nvSpPr>
          <p:cNvPr id="5" name="Ellipsi 4"/>
          <p:cNvSpPr/>
          <p:nvPr/>
        </p:nvSpPr>
        <p:spPr>
          <a:xfrm>
            <a:off x="8147221" y="3214580"/>
            <a:ext cx="1828799" cy="1573427"/>
          </a:xfrm>
          <a:prstGeom prst="ellipse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koulu</a:t>
            </a:r>
            <a:endParaRPr lang="fi-FI" dirty="0"/>
          </a:p>
        </p:txBody>
      </p:sp>
      <p:sp>
        <p:nvSpPr>
          <p:cNvPr id="6" name="Tasakylkinen kolmio 5"/>
          <p:cNvSpPr/>
          <p:nvPr/>
        </p:nvSpPr>
        <p:spPr>
          <a:xfrm>
            <a:off x="9434496" y="3347588"/>
            <a:ext cx="1964498" cy="844377"/>
          </a:xfrm>
          <a:prstGeom prst="triangle">
            <a:avLst>
              <a:gd name="adj" fmla="val 49223"/>
            </a:avLst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oppikirjat</a:t>
            </a:r>
            <a:endParaRPr lang="fi-FI" sz="1600" dirty="0"/>
          </a:p>
        </p:txBody>
      </p:sp>
      <p:sp>
        <p:nvSpPr>
          <p:cNvPr id="7" name="Tasakylkinen kolmio 6"/>
          <p:cNvSpPr/>
          <p:nvPr/>
        </p:nvSpPr>
        <p:spPr>
          <a:xfrm>
            <a:off x="8962766" y="4217772"/>
            <a:ext cx="1894703" cy="1046205"/>
          </a:xfrm>
          <a:prstGeom prst="triangle">
            <a:avLst/>
          </a:prstGeom>
          <a:solidFill>
            <a:srgbClr val="ED7D3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välitunti</a:t>
            </a:r>
            <a:endParaRPr lang="fi-FI" dirty="0"/>
          </a:p>
        </p:txBody>
      </p:sp>
      <p:sp>
        <p:nvSpPr>
          <p:cNvPr id="8" name="Tasakylkinen kolmio 7"/>
          <p:cNvSpPr/>
          <p:nvPr/>
        </p:nvSpPr>
        <p:spPr>
          <a:xfrm>
            <a:off x="6869988" y="2401093"/>
            <a:ext cx="1928024" cy="1314169"/>
          </a:xfrm>
          <a:prstGeom prst="triangle">
            <a:avLst>
              <a:gd name="adj" fmla="val 50777"/>
            </a:avLst>
          </a:prstGeom>
          <a:solidFill>
            <a:srgbClr val="A5A5A5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Eri opettajat</a:t>
            </a:r>
            <a:endParaRPr lang="fi-FI" sz="1600" dirty="0"/>
          </a:p>
        </p:txBody>
      </p:sp>
      <p:sp>
        <p:nvSpPr>
          <p:cNvPr id="9" name="Ellipsi 8"/>
          <p:cNvSpPr/>
          <p:nvPr/>
        </p:nvSpPr>
        <p:spPr>
          <a:xfrm>
            <a:off x="2356022" y="3805881"/>
            <a:ext cx="1729946" cy="1738184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v</a:t>
            </a:r>
            <a:r>
              <a:rPr lang="fi-FI" dirty="0" smtClean="0"/>
              <a:t>apaa aika</a:t>
            </a:r>
            <a:endParaRPr lang="fi-FI" dirty="0"/>
          </a:p>
        </p:txBody>
      </p:sp>
      <p:sp>
        <p:nvSpPr>
          <p:cNvPr id="10" name="5-sakarainen tähti 9"/>
          <p:cNvSpPr/>
          <p:nvPr/>
        </p:nvSpPr>
        <p:spPr>
          <a:xfrm>
            <a:off x="3402227" y="4637903"/>
            <a:ext cx="1688757" cy="1210962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600" dirty="0" err="1" smtClean="0">
                <a:solidFill>
                  <a:schemeClr val="bg1"/>
                </a:solidFill>
              </a:rPr>
              <a:t>some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1" name="Kuusikulmio 10"/>
          <p:cNvSpPr/>
          <p:nvPr/>
        </p:nvSpPr>
        <p:spPr>
          <a:xfrm>
            <a:off x="7685900" y="4156395"/>
            <a:ext cx="1112111" cy="975778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kaverit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2" name="Säännöllinen viisikulmio 11"/>
          <p:cNvSpPr/>
          <p:nvPr/>
        </p:nvSpPr>
        <p:spPr>
          <a:xfrm>
            <a:off x="1245175" y="3266302"/>
            <a:ext cx="1725620" cy="1079157"/>
          </a:xfrm>
          <a:prstGeom prst="pentag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eri kaverit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Kuvaselite-ellipsi 12"/>
          <p:cNvSpPr/>
          <p:nvPr/>
        </p:nvSpPr>
        <p:spPr>
          <a:xfrm>
            <a:off x="4855133" y="1690688"/>
            <a:ext cx="1529191" cy="106669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rgbClr val="FF0000"/>
                </a:solidFill>
              </a:rPr>
              <a:t>s</a:t>
            </a:r>
            <a:r>
              <a:rPr lang="fi-FI" sz="1400" dirty="0" smtClean="0">
                <a:solidFill>
                  <a:srgbClr val="FF0000"/>
                </a:solidFill>
              </a:rPr>
              <a:t>isarukset keskenään</a:t>
            </a:r>
            <a:endParaRPr lang="fi-FI" sz="1400" dirty="0">
              <a:solidFill>
                <a:srgbClr val="FF0000"/>
              </a:solidFill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838201" y="6186616"/>
            <a:ext cx="10620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Kuinka monta puhetapaa sinä käytät päivän aikana? Puhutko eri tavalla opiskelijoiden ja kollegoiden kanssa?</a:t>
            </a:r>
            <a:endParaRPr lang="fi-FI" dirty="0"/>
          </a:p>
        </p:txBody>
      </p:sp>
      <p:sp>
        <p:nvSpPr>
          <p:cNvPr id="14" name="Ellipsi 13"/>
          <p:cNvSpPr/>
          <p:nvPr/>
        </p:nvSpPr>
        <p:spPr>
          <a:xfrm>
            <a:off x="8593888" y="2358946"/>
            <a:ext cx="1786028" cy="114310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o</a:t>
            </a:r>
            <a:r>
              <a:rPr lang="fi-FI" dirty="0" smtClean="0">
                <a:solidFill>
                  <a:schemeClr val="bg1"/>
                </a:solidFill>
              </a:rPr>
              <a:t>ppiaineen kieli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6" name="Ellipsi 15"/>
          <p:cNvSpPr/>
          <p:nvPr/>
        </p:nvSpPr>
        <p:spPr>
          <a:xfrm>
            <a:off x="1474573" y="3468130"/>
            <a:ext cx="244964" cy="24713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191267" y="3347588"/>
            <a:ext cx="270413" cy="2441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1359243" y="4065373"/>
            <a:ext cx="237812" cy="27596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1918874" y="4283676"/>
            <a:ext cx="272393" cy="2553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2707902" y="3769776"/>
            <a:ext cx="240971" cy="23151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Pyöristetty suorakulmio 20"/>
          <p:cNvSpPr/>
          <p:nvPr/>
        </p:nvSpPr>
        <p:spPr>
          <a:xfrm>
            <a:off x="2828387" y="2103778"/>
            <a:ext cx="1694186" cy="653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vanhemmat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Ota opetuksessasi huomioon, että meille helpot asiat voivat olla opiskelijalle vaikeita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40476"/>
            <a:ext cx="10515600" cy="5049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Esimerkiksi:</a:t>
            </a:r>
          </a:p>
          <a:p>
            <a:pPr marL="0" indent="0">
              <a:buNone/>
            </a:pPr>
            <a:r>
              <a:rPr lang="fi-FI" i="1" dirty="0" smtClean="0"/>
              <a:t>kansi: kannen	</a:t>
            </a:r>
            <a:r>
              <a:rPr lang="fi-FI" dirty="0" smtClean="0"/>
              <a:t>Sanaa ei ole helppo tunnistaa, koska perusmuoto 				on erilainen kuin taivutusmuoto.</a:t>
            </a:r>
          </a:p>
          <a:p>
            <a:pPr marL="0" indent="0">
              <a:buNone/>
            </a:pPr>
            <a:r>
              <a:rPr lang="fi-FI" i="1" dirty="0" smtClean="0"/>
              <a:t>huolehti</a:t>
            </a:r>
            <a:r>
              <a:rPr lang="fi-FI" b="1" i="1" dirty="0" smtClean="0"/>
              <a:t>vi</a:t>
            </a:r>
            <a:r>
              <a:rPr lang="fi-FI" i="1" dirty="0" smtClean="0"/>
              <a:t>lla</a:t>
            </a:r>
            <a:r>
              <a:rPr lang="fi-FI" dirty="0"/>
              <a:t>	</a:t>
            </a:r>
            <a:r>
              <a:rPr lang="fi-FI" dirty="0" smtClean="0"/>
              <a:t>	Tämä muoto voi olla vaikea ymmärtää. On parempi 			käyttää </a:t>
            </a:r>
            <a:r>
              <a:rPr lang="fi-FI" i="1" dirty="0" smtClean="0"/>
              <a:t>jotka huolehtivat -</a:t>
            </a:r>
            <a:r>
              <a:rPr lang="fi-FI" dirty="0" smtClean="0"/>
              <a:t>muotoa.</a:t>
            </a:r>
          </a:p>
          <a:p>
            <a:pPr marL="0" indent="0">
              <a:buNone/>
            </a:pPr>
            <a:r>
              <a:rPr lang="fi-FI" i="1" dirty="0"/>
              <a:t>k</a:t>
            </a:r>
            <a:r>
              <a:rPr lang="fi-FI" i="1" dirty="0" smtClean="0"/>
              <a:t>attotulityökortti	</a:t>
            </a:r>
            <a:r>
              <a:rPr lang="fi-FI" dirty="0"/>
              <a:t>P</a:t>
            </a:r>
            <a:r>
              <a:rPr lang="fi-FI" dirty="0" smtClean="0"/>
              <a:t>itkät sanat.</a:t>
            </a:r>
          </a:p>
          <a:p>
            <a:pPr marL="0" indent="0">
              <a:buNone/>
            </a:pPr>
            <a:r>
              <a:rPr lang="fi-FI" i="1" dirty="0"/>
              <a:t>e</a:t>
            </a:r>
            <a:r>
              <a:rPr lang="fi-FI" i="1" dirty="0" smtClean="0"/>
              <a:t>nnen, jälkeen, välittömästi, kautta, vaikka</a:t>
            </a:r>
          </a:p>
          <a:p>
            <a:pPr marL="0" indent="0">
              <a:buNone/>
            </a:pPr>
            <a:r>
              <a:rPr lang="fi-FI" i="1" dirty="0"/>
              <a:t>	</a:t>
            </a:r>
            <a:r>
              <a:rPr lang="fi-FI" i="1" dirty="0" smtClean="0"/>
              <a:t>		</a:t>
            </a:r>
            <a:r>
              <a:rPr lang="fi-FI" dirty="0"/>
              <a:t>O</a:t>
            </a:r>
            <a:r>
              <a:rPr lang="fi-FI" dirty="0" smtClean="0"/>
              <a:t>n vaikeaa muistaa pikku sanoja, jotka muuttavat 				merkityksen kokonaan.</a:t>
            </a:r>
          </a:p>
          <a:p>
            <a:pPr marL="0" indent="0">
              <a:buNone/>
            </a:pPr>
            <a:r>
              <a:rPr lang="fi-FI" i="1" dirty="0" smtClean="0"/>
              <a:t>tule – </a:t>
            </a:r>
            <a:r>
              <a:rPr lang="fi-FI" i="1" dirty="0" err="1" smtClean="0"/>
              <a:t>tuu</a:t>
            </a:r>
            <a:r>
              <a:rPr lang="fi-FI" i="1" dirty="0" smtClean="0"/>
              <a:t>		</a:t>
            </a:r>
            <a:r>
              <a:rPr lang="fi-FI" dirty="0"/>
              <a:t>P</a:t>
            </a:r>
            <a:r>
              <a:rPr lang="fi-FI" dirty="0" smtClean="0"/>
              <a:t>uhutun ja kirjoitetun kielen ero.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46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Pohtikaa, mitkä sanat seuraavassa ammattitekstissä ovat vaikeita maahanmuuttajataustaisille opiskelijoille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084173"/>
            <a:ext cx="10515600" cy="4092790"/>
          </a:xfrm>
        </p:spPr>
        <p:txBody>
          <a:bodyPr/>
          <a:lstStyle/>
          <a:p>
            <a:r>
              <a:rPr lang="fi-FI" dirty="0" smtClean="0"/>
              <a:t>Varhaiskasvatuksessa työskennellään monenlaisten perheiden ja heidän lastensa kanssa. Tavoitteena on hyvinvoiva lapsi. Lapsen kasvaminen ja kasvattaminen tapahtuu vuorovaikutuksessa toisten ihmisten kanssa. Kasvatuksessa tähdätään tietoiseen tapaan kasvattaa sekä vuorovaikutukselliseen kasvuympäristön luomiseen; kasvatuksen suunnittelussa otetaan huomioon koko konteksti eli ympäristö.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1600" dirty="0"/>
              <a:t>Varhaiskasvatusta ammattitaidolla: Järvinen, Laine, Hellman-Suominen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38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Maahanmuuttajataustaisille opiskelijoille</a:t>
            </a:r>
            <a:r>
              <a:rPr lang="fi-FI" sz="2400" dirty="0" smtClean="0"/>
              <a:t>*</a:t>
            </a:r>
            <a:r>
              <a:rPr lang="fi-FI" dirty="0" smtClean="0"/>
              <a:t> olivat vaikeita lihavoidut sanat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Varhaiskasvatuksessa</a:t>
            </a:r>
            <a:r>
              <a:rPr lang="fi-FI" dirty="0" smtClean="0"/>
              <a:t> työskennellään monenlaisten perheiden ja heidän lastensa kanssa. </a:t>
            </a:r>
            <a:r>
              <a:rPr lang="fi-FI" b="1" dirty="0" smtClean="0"/>
              <a:t>Tavoitteena</a:t>
            </a:r>
            <a:r>
              <a:rPr lang="fi-FI" dirty="0" smtClean="0"/>
              <a:t> on </a:t>
            </a:r>
            <a:r>
              <a:rPr lang="fi-FI" b="1" dirty="0" smtClean="0"/>
              <a:t>hyvinvoiva</a:t>
            </a:r>
            <a:r>
              <a:rPr lang="fi-FI" dirty="0" smtClean="0"/>
              <a:t> lapsi. Lapsen kasvaminen ja </a:t>
            </a:r>
            <a:r>
              <a:rPr lang="fi-FI" b="1" dirty="0" smtClean="0"/>
              <a:t>kasvattaminen</a:t>
            </a:r>
            <a:r>
              <a:rPr lang="fi-FI" dirty="0" smtClean="0"/>
              <a:t> tapahtuu </a:t>
            </a:r>
            <a:r>
              <a:rPr lang="fi-FI" b="1" dirty="0" smtClean="0"/>
              <a:t>vuorovaikutuksessa</a:t>
            </a:r>
            <a:r>
              <a:rPr lang="fi-FI" dirty="0" smtClean="0"/>
              <a:t> toisten ihmisten kanssa. </a:t>
            </a:r>
            <a:r>
              <a:rPr lang="fi-FI" b="1" dirty="0" smtClean="0"/>
              <a:t>Kasvatuksessa</a:t>
            </a:r>
            <a:r>
              <a:rPr lang="fi-FI" dirty="0" smtClean="0"/>
              <a:t> </a:t>
            </a:r>
            <a:r>
              <a:rPr lang="fi-FI" b="1" dirty="0" smtClean="0"/>
              <a:t>tähdätään tietoiseen </a:t>
            </a:r>
            <a:r>
              <a:rPr lang="fi-FI" dirty="0" smtClean="0"/>
              <a:t>tapaan kasvattaa sekä </a:t>
            </a:r>
            <a:r>
              <a:rPr lang="fi-FI" b="1" dirty="0" smtClean="0"/>
              <a:t>vuorovaikutukselliseen</a:t>
            </a:r>
            <a:r>
              <a:rPr lang="fi-FI" dirty="0" smtClean="0"/>
              <a:t> </a:t>
            </a:r>
            <a:r>
              <a:rPr lang="fi-FI" b="1" dirty="0" smtClean="0"/>
              <a:t>kasvuympäristön luomiseen</a:t>
            </a:r>
            <a:r>
              <a:rPr lang="fi-FI" dirty="0" smtClean="0"/>
              <a:t>; kasvatuksen suunnittelussa otetaan huomioon koko </a:t>
            </a:r>
            <a:r>
              <a:rPr lang="fi-FI" b="1" dirty="0" smtClean="0"/>
              <a:t>konteksti</a:t>
            </a:r>
            <a:r>
              <a:rPr lang="fi-FI" dirty="0" smtClean="0"/>
              <a:t> eli ympäristö.</a:t>
            </a:r>
          </a:p>
          <a:p>
            <a:pPr marL="0" indent="0">
              <a:buNone/>
            </a:pPr>
            <a:r>
              <a:rPr lang="fi-FI" sz="1400" dirty="0" smtClean="0"/>
              <a:t>* Vastaajat olivat ammatillisen perustutkinnon aloittavia opiskelijoita.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1600" dirty="0"/>
              <a:t>Varhaiskasvatusta ammattitaidolla: Järvinen, Laine, Hellman-Suominen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772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Kielitietoisen opetuksen nyrkkisääntöjä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1350" dirty="0" err="1"/>
              <a:t>Kuukka</a:t>
            </a:r>
            <a:r>
              <a:rPr lang="fi-FI" sz="1350" dirty="0"/>
              <a:t>, I. &amp; </a:t>
            </a:r>
            <a:r>
              <a:rPr lang="fi-FI" sz="1350" dirty="0" err="1"/>
              <a:t>Rapatti</a:t>
            </a:r>
            <a:r>
              <a:rPr lang="fi-FI" sz="1350" dirty="0"/>
              <a:t>, K. (toim.) 2012. Yhteistä kieltä luomassa. Suomea opetteleva opetusryhmässäni. Helsinki: Opetushallitus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639" y="1651819"/>
            <a:ext cx="10294374" cy="4616246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Aloita, lopeta, siirry selkeästi: ennakointi </a:t>
            </a:r>
            <a:r>
              <a:rPr lang="fi-FI" sz="2000" dirty="0"/>
              <a:t>&gt;</a:t>
            </a:r>
            <a:r>
              <a:rPr lang="fi-FI" sz="2000" dirty="0" smtClean="0"/>
              <a:t> käsittely &gt; kertaus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Esitä keskeiset asiat kahdella tavalla: suullinen myös kirjoittamalla tai visuaalisesti, tärkeitä ei koskaan vain suullisesti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Osoita asioiden välisiä suhteita visuaalisesti (kuvat, kaaviot…)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Käytä ennakkojäsennyksiä (sisällysluettelo tms.)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Esitä mieluummin runsaasti kuin niukasti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Toista tai kerro toisin sanoin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Käsittele aiheita sekä yleisestä yksityiseen että yksityisestä yleiseen päin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Hidasta puhetempoa</a:t>
            </a:r>
          </a:p>
          <a:p>
            <a:pPr marL="385763" indent="-385763">
              <a:buFont typeface="+mj-lt"/>
              <a:buAutoNum type="arabicPeriod"/>
            </a:pPr>
            <a:r>
              <a:rPr lang="fi-FI" sz="2000" dirty="0" smtClean="0"/>
              <a:t>Riittävän pitkä tauko kysymyksen jälkeen; aikaa prosessoida kysymyksiä ja omia vastauksia</a:t>
            </a:r>
            <a:endParaRPr lang="fi-FI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>
              <a:solidFill>
                <a:srgbClr val="191B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7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Pohdittavaksi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Pohtikaa oman alanne ammattikielen erityispiirteitä?</a:t>
            </a:r>
          </a:p>
          <a:p>
            <a:r>
              <a:rPr lang="fi-FI" dirty="0" smtClean="0"/>
              <a:t>Onko opetuksenne kielitietoista?</a:t>
            </a:r>
          </a:p>
          <a:p>
            <a:r>
              <a:rPr lang="fi-FI" dirty="0" smtClean="0"/>
              <a:t>Millä tavalla voitte tukea vielä lisää opiskelijan kielen kehittymistä?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sz="1400" dirty="0" smtClean="0"/>
              <a:t>Lisää vinkkejä kielitietoiseen opetukseen www.tekoihin.fi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80678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335</Words>
  <Application>Microsoft Office PowerPoint</Application>
  <PresentationFormat>Laajakuva</PresentationFormat>
  <Paragraphs>60</Paragraphs>
  <Slides>9</Slides>
  <Notes>1</Notes>
  <HiddenSlides>0</HiddenSlides>
  <MMClips>1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Kielitietoisuus</vt:lpstr>
      <vt:lpstr>Mitä on kielitietoisuus?</vt:lpstr>
      <vt:lpstr>Mitä on kielitietoisuus?  (Videon alusta 4:09 asti.  Internetyhteys tarvitaan. Jos upotettu video ei näy, kokeile tuplaklikkaamalla videota. Videon voi katsoa myös osoitteessa https://youtu.be/u2yCep0mb3U) </vt:lpstr>
      <vt:lpstr>Monikielisyys: Opiskelija käyttää eri kieliä ja puhetapoja eri tilanteissa ja konteksteissa.</vt:lpstr>
      <vt:lpstr> Ota opetuksessasi huomioon, että meille helpot asiat voivat olla opiskelijalle vaikeita </vt:lpstr>
      <vt:lpstr>Pohtikaa, mitkä sanat seuraavassa ammattitekstissä ovat vaikeita maahanmuuttajataustaisille opiskelijoille</vt:lpstr>
      <vt:lpstr>Maahanmuuttajataustaisille opiskelijoille* olivat vaikeita lihavoidut sanat</vt:lpstr>
      <vt:lpstr>Kielitietoisen opetuksen nyrkkisääntöjä Kuukka, I. &amp; Rapatti, K. (toim.) 2012. Yhteistä kieltä luomassa. Suomea opetteleva opetusryhmässäni. Helsinki: Opetushallitus</vt:lpstr>
      <vt:lpstr>Pohdittavaksi </vt:lpstr>
    </vt:vector>
  </TitlesOfParts>
  <Company>Turun kaupunki (OPETTAJA)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Kielitietoisuus</dc:title>
  <dc:creator>Sari Rautiainen</dc:creator>
  <cp:lastModifiedBy>Salonen Mika</cp:lastModifiedBy>
  <cp:revision>43</cp:revision>
  <dcterms:created xsi:type="dcterms:W3CDTF">2017-05-09T13:10:17Z</dcterms:created>
  <dcterms:modified xsi:type="dcterms:W3CDTF">2017-11-08T14:27:15Z</dcterms:modified>
</cp:coreProperties>
</file>